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64" r:id="rId5"/>
    <p:sldId id="266" r:id="rId6"/>
    <p:sldId id="267" r:id="rId7"/>
    <p:sldId id="277" r:id="rId8"/>
    <p:sldId id="279" r:id="rId9"/>
    <p:sldId id="278" r:id="rId10"/>
    <p:sldId id="280" r:id="rId11"/>
    <p:sldId id="281" r:id="rId12"/>
    <p:sldId id="269" r:id="rId13"/>
    <p:sldId id="273" r:id="rId14"/>
    <p:sldId id="268" r:id="rId15"/>
    <p:sldId id="270" r:id="rId16"/>
    <p:sldId id="274" r:id="rId17"/>
    <p:sldId id="271" r:id="rId18"/>
    <p:sldId id="272" r:id="rId19"/>
    <p:sldId id="276" r:id="rId20"/>
    <p:sldId id="259" r:id="rId21"/>
    <p:sldId id="260" r:id="rId22"/>
    <p:sldId id="262" r:id="rId23"/>
    <p:sldId id="261" r:id="rId24"/>
    <p:sldId id="283" r:id="rId25"/>
    <p:sldId id="282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3" r:id="rId35"/>
    <p:sldId id="292" r:id="rId3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990033"/>
    <a:srgbClr val="339933"/>
    <a:srgbClr val="0033CC"/>
    <a:srgbClr val="33CC3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B04497-9B19-4A0F-9CD8-5CB8AC823E53}" v="956" dt="2026-10-21T10:35:22.3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2800" dirty="0"/>
              <a:t>Globalni saldo tekućeg</a:t>
            </a:r>
            <a:r>
              <a:rPr lang="hr-HR" sz="2800" baseline="0" dirty="0"/>
              <a:t> računa bilance plaćanja, u % globalnog BDP-a</a:t>
            </a:r>
            <a:endParaRPr lang="hr-HR" sz="28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r-H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Europske zemlje kreditori</c:v>
                </c:pt>
              </c:strCache>
            </c:strRef>
          </c:tx>
          <c:spPr>
            <a:solidFill>
              <a:srgbClr val="0033CC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Sheet1!$C$4:$AC$4</c:f>
              <c:numCache>
                <c:formatCode>General</c:formatCode>
                <c:ptCount val="27"/>
                <c:pt idx="0">
                  <c:v>0.64700000000000002</c:v>
                </c:pt>
                <c:pt idx="1">
                  <c:v>0.73799999999999999</c:v>
                </c:pt>
                <c:pt idx="2">
                  <c:v>0.7</c:v>
                </c:pt>
                <c:pt idx="3">
                  <c:v>0.51600000000000001</c:v>
                </c:pt>
                <c:pt idx="4">
                  <c:v>0.53</c:v>
                </c:pt>
                <c:pt idx="5">
                  <c:v>0.57599999999999996</c:v>
                </c:pt>
                <c:pt idx="6">
                  <c:v>0.53700000000000003</c:v>
                </c:pt>
                <c:pt idx="7">
                  <c:v>0.66100000000000003</c:v>
                </c:pt>
                <c:pt idx="8">
                  <c:v>0.69099999999999995</c:v>
                </c:pt>
                <c:pt idx="9">
                  <c:v>0.72699999999999998</c:v>
                </c:pt>
                <c:pt idx="10">
                  <c:v>0.64800000000000002</c:v>
                </c:pt>
                <c:pt idx="11">
                  <c:v>0.69499999999999995</c:v>
                </c:pt>
                <c:pt idx="12">
                  <c:v>0.64600000000000002</c:v>
                </c:pt>
                <c:pt idx="13">
                  <c:v>0.68600000000000005</c:v>
                </c:pt>
                <c:pt idx="14">
                  <c:v>0.63100000000000001</c:v>
                </c:pt>
                <c:pt idx="15">
                  <c:v>0.54400000000000004</c:v>
                </c:pt>
                <c:pt idx="16">
                  <c:v>0.70299999999999996</c:v>
                </c:pt>
                <c:pt idx="17">
                  <c:v>0.48799999999999999</c:v>
                </c:pt>
                <c:pt idx="18">
                  <c:v>0.55700000000000005</c:v>
                </c:pt>
                <c:pt idx="19">
                  <c:v>0.59799999999999998</c:v>
                </c:pt>
                <c:pt idx="20">
                  <c:v>0.51</c:v>
                </c:pt>
                <c:pt idx="21">
                  <c:v>0.54</c:v>
                </c:pt>
                <c:pt idx="22">
                  <c:v>0.505</c:v>
                </c:pt>
                <c:pt idx="23">
                  <c:v>0.49099999999999999</c:v>
                </c:pt>
                <c:pt idx="24">
                  <c:v>0.47499999999999998</c:v>
                </c:pt>
                <c:pt idx="25">
                  <c:v>0.47</c:v>
                </c:pt>
                <c:pt idx="26">
                  <c:v>0.45700000000000002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FB-4401-9C1C-1AF43F0F4063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Kina</c:v>
                </c:pt>
              </c:strCache>
            </c:strRef>
          </c:tx>
          <c:spPr>
            <a:solidFill>
              <a:srgbClr val="339933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Sheet1!$C$5:$AC$5</c:f>
              <c:numCache>
                <c:formatCode>General</c:formatCode>
                <c:ptCount val="27"/>
                <c:pt idx="0">
                  <c:v>0.27500000000000002</c:v>
                </c:pt>
                <c:pt idx="1">
                  <c:v>0.44400000000000001</c:v>
                </c:pt>
                <c:pt idx="2">
                  <c:v>0.59899999999999998</c:v>
                </c:pt>
                <c:pt idx="3">
                  <c:v>0.65</c:v>
                </c:pt>
                <c:pt idx="4">
                  <c:v>0.39700000000000002</c:v>
                </c:pt>
                <c:pt idx="5">
                  <c:v>0.35399999999999998</c:v>
                </c:pt>
                <c:pt idx="6">
                  <c:v>0.182</c:v>
                </c:pt>
                <c:pt idx="7">
                  <c:v>0.28399999999999997</c:v>
                </c:pt>
                <c:pt idx="8">
                  <c:v>0.19</c:v>
                </c:pt>
                <c:pt idx="9">
                  <c:v>0.29399999999999998</c:v>
                </c:pt>
                <c:pt idx="10">
                  <c:v>0.38600000000000001</c:v>
                </c:pt>
                <c:pt idx="11">
                  <c:v>0.248</c:v>
                </c:pt>
                <c:pt idx="12">
                  <c:v>0.23</c:v>
                </c:pt>
                <c:pt idx="13">
                  <c:v>2.8000000000000001E-2</c:v>
                </c:pt>
                <c:pt idx="14">
                  <c:v>0.10199999999999999</c:v>
                </c:pt>
                <c:pt idx="15">
                  <c:v>0.26</c:v>
                </c:pt>
                <c:pt idx="16">
                  <c:v>0.30199999999999999</c:v>
                </c:pt>
                <c:pt idx="17">
                  <c:v>0.39300000000000002</c:v>
                </c:pt>
                <c:pt idx="18">
                  <c:v>0.23899999999999999</c:v>
                </c:pt>
                <c:pt idx="19">
                  <c:v>0.41</c:v>
                </c:pt>
                <c:pt idx="20">
                  <c:v>0.61099999999999999</c:v>
                </c:pt>
                <c:pt idx="21">
                  <c:v>0.67400000000000004</c:v>
                </c:pt>
                <c:pt idx="22">
                  <c:v>0.66200000000000003</c:v>
                </c:pt>
                <c:pt idx="23">
                  <c:v>0.67300000000000004</c:v>
                </c:pt>
                <c:pt idx="24">
                  <c:v>0.65300000000000002</c:v>
                </c:pt>
                <c:pt idx="25">
                  <c:v>0.64</c:v>
                </c:pt>
                <c:pt idx="26">
                  <c:v>0.61299999999999999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FB-4401-9C1C-1AF43F0F4063}"/>
            </c:ext>
          </c:extLst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Japan</c:v>
                </c:pt>
              </c:strCache>
            </c:strRef>
          </c:tx>
          <c:spPr>
            <a:solidFill>
              <a:srgbClr val="4472C4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Sheet1!$C$6:$AC$6</c:f>
              <c:numCache>
                <c:formatCode>General</c:formatCode>
                <c:ptCount val="27"/>
                <c:pt idx="0">
                  <c:v>0.35299999999999998</c:v>
                </c:pt>
                <c:pt idx="1">
                  <c:v>0.33400000000000002</c:v>
                </c:pt>
                <c:pt idx="2">
                  <c:v>0.36</c:v>
                </c:pt>
                <c:pt idx="3">
                  <c:v>0.22</c:v>
                </c:pt>
                <c:pt idx="4">
                  <c:v>0.23699999999999999</c:v>
                </c:pt>
                <c:pt idx="5">
                  <c:v>0.32900000000000001</c:v>
                </c:pt>
                <c:pt idx="6">
                  <c:v>0.17399999999999999</c:v>
                </c:pt>
                <c:pt idx="7">
                  <c:v>7.9000000000000001E-2</c:v>
                </c:pt>
                <c:pt idx="8">
                  <c:v>5.8999999999999997E-2</c:v>
                </c:pt>
                <c:pt idx="9">
                  <c:v>4.5999999999999999E-2</c:v>
                </c:pt>
                <c:pt idx="10">
                  <c:v>0.18</c:v>
                </c:pt>
                <c:pt idx="11">
                  <c:v>0.25600000000000001</c:v>
                </c:pt>
                <c:pt idx="12">
                  <c:v>0.248</c:v>
                </c:pt>
                <c:pt idx="13">
                  <c:v>0.20399999999999999</c:v>
                </c:pt>
                <c:pt idx="14">
                  <c:v>0.19900000000000001</c:v>
                </c:pt>
                <c:pt idx="15">
                  <c:v>0.17399999999999999</c:v>
                </c:pt>
                <c:pt idx="16">
                  <c:v>0.19900000000000001</c:v>
                </c:pt>
                <c:pt idx="17">
                  <c:v>8.7999999999999995E-2</c:v>
                </c:pt>
                <c:pt idx="18">
                  <c:v>0.14699999999999999</c:v>
                </c:pt>
                <c:pt idx="19">
                  <c:v>0.17199999999999999</c:v>
                </c:pt>
                <c:pt idx="20">
                  <c:v>0.183</c:v>
                </c:pt>
                <c:pt idx="21">
                  <c:v>0.156</c:v>
                </c:pt>
                <c:pt idx="22">
                  <c:v>0.14099999999999999</c:v>
                </c:pt>
                <c:pt idx="23">
                  <c:v>0.13600000000000001</c:v>
                </c:pt>
                <c:pt idx="24">
                  <c:v>0.13600000000000001</c:v>
                </c:pt>
                <c:pt idx="25">
                  <c:v>0.13200000000000001</c:v>
                </c:pt>
                <c:pt idx="26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FB-4401-9C1C-1AF43F0F4063}"/>
            </c:ext>
          </c:extLst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Zemlje izvoznice nafte</c:v>
                </c:pt>
              </c:strCache>
            </c:strRef>
          </c:tx>
          <c:spPr>
            <a:solidFill>
              <a:srgbClr val="70AD47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Sheet1!$C$7:$AC$7</c:f>
              <c:numCache>
                <c:formatCode>General</c:formatCode>
                <c:ptCount val="27"/>
                <c:pt idx="0">
                  <c:v>0.71099999999999997</c:v>
                </c:pt>
                <c:pt idx="1">
                  <c:v>0.78500000000000003</c:v>
                </c:pt>
                <c:pt idx="2">
                  <c:v>0.60299999999999998</c:v>
                </c:pt>
                <c:pt idx="3">
                  <c:v>0.76200000000000001</c:v>
                </c:pt>
                <c:pt idx="4">
                  <c:v>0.252</c:v>
                </c:pt>
                <c:pt idx="5">
                  <c:v>0.439</c:v>
                </c:pt>
                <c:pt idx="6">
                  <c:v>0.76300000000000001</c:v>
                </c:pt>
                <c:pt idx="7">
                  <c:v>0.70699999999999996</c:v>
                </c:pt>
                <c:pt idx="8">
                  <c:v>0.57499999999999996</c:v>
                </c:pt>
                <c:pt idx="9">
                  <c:v>0.39400000000000002</c:v>
                </c:pt>
                <c:pt idx="10">
                  <c:v>-3.5000000000000003E-2</c:v>
                </c:pt>
                <c:pt idx="11">
                  <c:v>-4.3999999999999997E-2</c:v>
                </c:pt>
                <c:pt idx="12">
                  <c:v>0.10100000000000001</c:v>
                </c:pt>
                <c:pt idx="13">
                  <c:v>0.33700000000000002</c:v>
                </c:pt>
                <c:pt idx="14">
                  <c:v>0.13500000000000001</c:v>
                </c:pt>
                <c:pt idx="15">
                  <c:v>-5.5E-2</c:v>
                </c:pt>
                <c:pt idx="16">
                  <c:v>0.28799999999999998</c:v>
                </c:pt>
                <c:pt idx="17">
                  <c:v>0.63600000000000001</c:v>
                </c:pt>
                <c:pt idx="18">
                  <c:v>0.24299999999999999</c:v>
                </c:pt>
                <c:pt idx="19">
                  <c:v>0.22500000000000001</c:v>
                </c:pt>
                <c:pt idx="20">
                  <c:v>0.127</c:v>
                </c:pt>
                <c:pt idx="21">
                  <c:v>0.13500000000000001</c:v>
                </c:pt>
                <c:pt idx="22">
                  <c:v>0.16800000000000001</c:v>
                </c:pt>
                <c:pt idx="23">
                  <c:v>0.14399999999999999</c:v>
                </c:pt>
                <c:pt idx="24">
                  <c:v>0.11799999999999999</c:v>
                </c:pt>
                <c:pt idx="25">
                  <c:v>0.10100000000000001</c:v>
                </c:pt>
                <c:pt idx="26">
                  <c:v>8.5999999999999993E-2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FB-4401-9C1C-1AF43F0F4063}"/>
            </c:ext>
          </c:extLst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Sheet1!$C$8:$AC$8</c:f>
              <c:numCache>
                <c:formatCode>General</c:formatCode>
                <c:ptCount val="27"/>
                <c:pt idx="0">
                  <c:v>-1.528</c:v>
                </c:pt>
                <c:pt idx="1">
                  <c:v>-1.54</c:v>
                </c:pt>
                <c:pt idx="2">
                  <c:v>-1.224</c:v>
                </c:pt>
                <c:pt idx="3">
                  <c:v>-1.0449999999999999</c:v>
                </c:pt>
                <c:pt idx="4">
                  <c:v>-0.59199999999999997</c:v>
                </c:pt>
                <c:pt idx="5">
                  <c:v>-0.61499999999999999</c:v>
                </c:pt>
                <c:pt idx="6">
                  <c:v>-0.58199999999999996</c:v>
                </c:pt>
                <c:pt idx="7">
                  <c:v>-0.52</c:v>
                </c:pt>
                <c:pt idx="8">
                  <c:v>-0.41199999999999998</c:v>
                </c:pt>
                <c:pt idx="9">
                  <c:v>-0.436</c:v>
                </c:pt>
                <c:pt idx="10">
                  <c:v>-0.51500000000000001</c:v>
                </c:pt>
                <c:pt idx="11">
                  <c:v>-0.49199999999999999</c:v>
                </c:pt>
                <c:pt idx="12">
                  <c:v>-0.42499999999999999</c:v>
                </c:pt>
                <c:pt idx="13">
                  <c:v>-0.48099999999999998</c:v>
                </c:pt>
                <c:pt idx="14">
                  <c:v>-0.45700000000000002</c:v>
                </c:pt>
                <c:pt idx="15">
                  <c:v>-0.68500000000000005</c:v>
                </c:pt>
                <c:pt idx="16">
                  <c:v>-0.86799999999999999</c:v>
                </c:pt>
                <c:pt idx="17">
                  <c:v>-0.94599999999999995</c:v>
                </c:pt>
                <c:pt idx="18">
                  <c:v>-0.86799999999999999</c:v>
                </c:pt>
                <c:pt idx="19">
                  <c:v>-1.071</c:v>
                </c:pt>
                <c:pt idx="20">
                  <c:v>-0.99299999999999999</c:v>
                </c:pt>
                <c:pt idx="21">
                  <c:v>-0.98599999999999999</c:v>
                </c:pt>
                <c:pt idx="22">
                  <c:v>-0.97599999999999998</c:v>
                </c:pt>
                <c:pt idx="23">
                  <c:v>-0.91100000000000003</c:v>
                </c:pt>
                <c:pt idx="24">
                  <c:v>-0.88700000000000001</c:v>
                </c:pt>
                <c:pt idx="25">
                  <c:v>-0.86199999999999999</c:v>
                </c:pt>
                <c:pt idx="26">
                  <c:v>-0.85599999999999998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FB-4401-9C1C-1AF43F0F4063}"/>
            </c:ext>
          </c:extLst>
        </c:ser>
        <c:ser>
          <c:idx val="5"/>
          <c:order val="5"/>
          <c:tx>
            <c:strRef>
              <c:f>Sheet1!$B$9</c:f>
              <c:strCache>
                <c:ptCount val="1"/>
                <c:pt idx="0">
                  <c:v>Europske zemlje dužnici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Sheet1!$C$9:$AC$9</c:f>
              <c:numCache>
                <c:formatCode>General</c:formatCode>
                <c:ptCount val="27"/>
                <c:pt idx="0">
                  <c:v>-0.26800000000000002</c:v>
                </c:pt>
                <c:pt idx="1">
                  <c:v>-0.33700000000000002</c:v>
                </c:pt>
                <c:pt idx="2">
                  <c:v>-0.38300000000000001</c:v>
                </c:pt>
                <c:pt idx="3">
                  <c:v>-0.38300000000000001</c:v>
                </c:pt>
                <c:pt idx="4">
                  <c:v>-0.218</c:v>
                </c:pt>
                <c:pt idx="5">
                  <c:v>-0.16500000000000001</c:v>
                </c:pt>
                <c:pt idx="6">
                  <c:v>-0.11700000000000001</c:v>
                </c:pt>
                <c:pt idx="7">
                  <c:v>-2.1000000000000001E-2</c:v>
                </c:pt>
                <c:pt idx="8">
                  <c:v>4.1000000000000002E-2</c:v>
                </c:pt>
                <c:pt idx="9">
                  <c:v>3.3000000000000002E-2</c:v>
                </c:pt>
                <c:pt idx="10">
                  <c:v>5.3999999999999999E-2</c:v>
                </c:pt>
                <c:pt idx="11">
                  <c:v>4.2999999999999997E-2</c:v>
                </c:pt>
                <c:pt idx="12">
                  <c:v>4.5999999999999999E-2</c:v>
                </c:pt>
                <c:pt idx="13">
                  <c:v>4.2999999999999997E-2</c:v>
                </c:pt>
                <c:pt idx="14">
                  <c:v>-6.6000000000000003E-2</c:v>
                </c:pt>
                <c:pt idx="15">
                  <c:v>-4.4999999999999998E-2</c:v>
                </c:pt>
                <c:pt idx="16">
                  <c:v>5.8000000000000003E-2</c:v>
                </c:pt>
                <c:pt idx="17">
                  <c:v>2.3E-2</c:v>
                </c:pt>
                <c:pt idx="18">
                  <c:v>6.7000000000000004E-2</c:v>
                </c:pt>
                <c:pt idx="19">
                  <c:v>0.13200000000000001</c:v>
                </c:pt>
                <c:pt idx="20">
                  <c:v>8.5999999999999993E-2</c:v>
                </c:pt>
                <c:pt idx="21">
                  <c:v>6.5000000000000002E-2</c:v>
                </c:pt>
                <c:pt idx="22">
                  <c:v>0.06</c:v>
                </c:pt>
                <c:pt idx="23">
                  <c:v>6.0999999999999999E-2</c:v>
                </c:pt>
                <c:pt idx="24">
                  <c:v>5.7000000000000002E-2</c:v>
                </c:pt>
                <c:pt idx="25">
                  <c:v>5.5E-2</c:v>
                </c:pt>
                <c:pt idx="26">
                  <c:v>5.3999999999999999E-2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FB-4401-9C1C-1AF43F0F4063}"/>
            </c:ext>
          </c:extLst>
        </c:ser>
        <c:ser>
          <c:idx val="6"/>
          <c:order val="6"/>
          <c:tx>
            <c:strRef>
              <c:f>Sheet1!$B$10</c:f>
              <c:strCache>
                <c:ptCount val="1"/>
                <c:pt idx="0">
                  <c:v>Druge zemlje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Sheet1!$C$10:$AC$10</c:f>
              <c:numCache>
                <c:formatCode>General</c:formatCode>
                <c:ptCount val="27"/>
                <c:pt idx="0">
                  <c:v>-6.8000000000000005E-2</c:v>
                </c:pt>
                <c:pt idx="1">
                  <c:v>-8.1000000000000003E-2</c:v>
                </c:pt>
                <c:pt idx="2">
                  <c:v>-0.28399999999999997</c:v>
                </c:pt>
                <c:pt idx="3">
                  <c:v>-0.54800000000000004</c:v>
                </c:pt>
                <c:pt idx="4">
                  <c:v>-0.29599999999999999</c:v>
                </c:pt>
                <c:pt idx="5">
                  <c:v>-0.42699999999999999</c:v>
                </c:pt>
                <c:pt idx="6">
                  <c:v>-0.48399999999999999</c:v>
                </c:pt>
                <c:pt idx="7">
                  <c:v>-0.69</c:v>
                </c:pt>
                <c:pt idx="8">
                  <c:v>-0.57899999999999996</c:v>
                </c:pt>
                <c:pt idx="9">
                  <c:v>-0.505</c:v>
                </c:pt>
                <c:pt idx="10">
                  <c:v>-0.436</c:v>
                </c:pt>
                <c:pt idx="11">
                  <c:v>-0.311</c:v>
                </c:pt>
                <c:pt idx="12">
                  <c:v>-0.26400000000000001</c:v>
                </c:pt>
                <c:pt idx="13">
                  <c:v>-0.36399999999999999</c:v>
                </c:pt>
                <c:pt idx="14">
                  <c:v>-7.2999999999999995E-2</c:v>
                </c:pt>
                <c:pt idx="15">
                  <c:v>0.10199999999999999</c:v>
                </c:pt>
                <c:pt idx="16">
                  <c:v>7.4999999999999997E-2</c:v>
                </c:pt>
                <c:pt idx="17">
                  <c:v>-0.29199999999999998</c:v>
                </c:pt>
                <c:pt idx="18">
                  <c:v>-0.109</c:v>
                </c:pt>
                <c:pt idx="19">
                  <c:v>-2.9000000000000001E-2</c:v>
                </c:pt>
                <c:pt idx="20">
                  <c:v>0</c:v>
                </c:pt>
                <c:pt idx="21">
                  <c:v>9.8000000000000004E-2</c:v>
                </c:pt>
                <c:pt idx="22">
                  <c:v>0.17299999999999999</c:v>
                </c:pt>
                <c:pt idx="23">
                  <c:v>0.17399999999999999</c:v>
                </c:pt>
                <c:pt idx="24">
                  <c:v>0.113</c:v>
                </c:pt>
                <c:pt idx="25">
                  <c:v>0.08</c:v>
                </c:pt>
                <c:pt idx="26">
                  <c:v>-1.7999999999999999E-2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FB-4401-9C1C-1AF43F0F4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7916383"/>
        <c:axId val="1397352143"/>
      </c:barChart>
      <c:lineChart>
        <c:grouping val="standard"/>
        <c:varyColors val="0"/>
        <c:ser>
          <c:idx val="7"/>
          <c:order val="7"/>
          <c:tx>
            <c:strRef>
              <c:f>Sheet1!$B$11</c:f>
              <c:strCache>
                <c:ptCount val="1"/>
                <c:pt idx="0">
                  <c:v>Ukupni saldo (desna skala)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Sheet1!$C$11:$AC$11</c:f>
              <c:numCache>
                <c:formatCode>General</c:formatCode>
                <c:ptCount val="27"/>
                <c:pt idx="0">
                  <c:v>4.8010000000000002</c:v>
                </c:pt>
                <c:pt idx="1">
                  <c:v>5.4320000000000004</c:v>
                </c:pt>
                <c:pt idx="2">
                  <c:v>5.298</c:v>
                </c:pt>
                <c:pt idx="3">
                  <c:v>5.1239999999999997</c:v>
                </c:pt>
                <c:pt idx="4">
                  <c:v>3.4929999999999999</c:v>
                </c:pt>
                <c:pt idx="5">
                  <c:v>3.8929999999999998</c:v>
                </c:pt>
                <c:pt idx="6">
                  <c:v>3.7789999999999999</c:v>
                </c:pt>
                <c:pt idx="7">
                  <c:v>3.7290000000000001</c:v>
                </c:pt>
                <c:pt idx="8">
                  <c:v>3.331</c:v>
                </c:pt>
                <c:pt idx="9">
                  <c:v>3.3079999999999998</c:v>
                </c:pt>
                <c:pt idx="10">
                  <c:v>3.44</c:v>
                </c:pt>
                <c:pt idx="11">
                  <c:v>3.1669999999999998</c:v>
                </c:pt>
                <c:pt idx="12">
                  <c:v>2.9260000000000002</c:v>
                </c:pt>
                <c:pt idx="13">
                  <c:v>3.0430000000000001</c:v>
                </c:pt>
                <c:pt idx="14">
                  <c:v>2.698</c:v>
                </c:pt>
                <c:pt idx="15">
                  <c:v>2.9409999999999998</c:v>
                </c:pt>
                <c:pt idx="16">
                  <c:v>3.4020000000000001</c:v>
                </c:pt>
                <c:pt idx="17">
                  <c:v>3.867</c:v>
                </c:pt>
                <c:pt idx="18">
                  <c:v>3.0129999999999999</c:v>
                </c:pt>
                <c:pt idx="19">
                  <c:v>3.6749999999999998</c:v>
                </c:pt>
                <c:pt idx="20">
                  <c:v>3.7679999999999998</c:v>
                </c:pt>
                <c:pt idx="21">
                  <c:v>4.1109999999999998</c:v>
                </c:pt>
                <c:pt idx="22">
                  <c:v>3.93</c:v>
                </c:pt>
                <c:pt idx="23">
                  <c:v>3.79</c:v>
                </c:pt>
                <c:pt idx="24">
                  <c:v>3.605</c:v>
                </c:pt>
                <c:pt idx="25">
                  <c:v>3.49</c:v>
                </c:pt>
                <c:pt idx="26">
                  <c:v>3.3530000000000002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5FB-4401-9C1C-1AF43F0F4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94422767"/>
        <c:axId val="1397337263"/>
      </c:lineChart>
      <c:catAx>
        <c:axId val="1487916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397352143"/>
        <c:crosses val="autoZero"/>
        <c:auto val="1"/>
        <c:lblAlgn val="ctr"/>
        <c:lblOffset val="100"/>
        <c:noMultiLvlLbl val="0"/>
      </c:catAx>
      <c:valAx>
        <c:axId val="139735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487916383"/>
        <c:crosses val="autoZero"/>
        <c:crossBetween val="between"/>
      </c:valAx>
      <c:valAx>
        <c:axId val="1397337263"/>
        <c:scaling>
          <c:orientation val="minMax"/>
          <c:max val="6"/>
          <c:min val="-6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494422767"/>
        <c:crosses val="max"/>
        <c:crossBetween val="between"/>
      </c:valAx>
      <c:catAx>
        <c:axId val="149442276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973372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sr-Latn-R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200" dirty="0"/>
              <a:t>Globalna neto međunarodna investicijska pozicija, u % globalnog BDP-a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Europske zemlje kreditori</c:v>
                </c:pt>
              </c:strCache>
            </c:strRef>
          </c:tx>
          <c:spPr>
            <a:solidFill>
              <a:srgbClr val="0066FF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Sheet1!$C$4:$AC$4</c:f>
              <c:numCache>
                <c:formatCode>0.0</c:formatCode>
                <c:ptCount val="27"/>
                <c:pt idx="0">
                  <c:v>1.347</c:v>
                </c:pt>
                <c:pt idx="1">
                  <c:v>1.2709999999999999</c:v>
                </c:pt>
                <c:pt idx="2">
                  <c:v>1.0469999999999999</c:v>
                </c:pt>
                <c:pt idx="3">
                  <c:v>1.31</c:v>
                </c:pt>
                <c:pt idx="4">
                  <c:v>2.0059999999999998</c:v>
                </c:pt>
                <c:pt idx="5">
                  <c:v>2.2290000000000001</c:v>
                </c:pt>
                <c:pt idx="6">
                  <c:v>2.3279999999999998</c:v>
                </c:pt>
                <c:pt idx="7">
                  <c:v>2.4390000000000001</c:v>
                </c:pt>
                <c:pt idx="8">
                  <c:v>2.5350000000000001</c:v>
                </c:pt>
                <c:pt idx="9">
                  <c:v>3.0870000000000002</c:v>
                </c:pt>
                <c:pt idx="10">
                  <c:v>3.32</c:v>
                </c:pt>
                <c:pt idx="11">
                  <c:v>4.1180000000000003</c:v>
                </c:pt>
                <c:pt idx="12">
                  <c:v>4.8550000000000004</c:v>
                </c:pt>
                <c:pt idx="13">
                  <c:v>5.1180000000000003</c:v>
                </c:pt>
                <c:pt idx="14">
                  <c:v>5.819</c:v>
                </c:pt>
                <c:pt idx="15">
                  <c:v>7.2</c:v>
                </c:pt>
                <c:pt idx="16">
                  <c:v>6.9390000000000001</c:v>
                </c:pt>
                <c:pt idx="17">
                  <c:v>6.2110000000000003</c:v>
                </c:pt>
                <c:pt idx="18">
                  <c:v>6.7759999999999998</c:v>
                </c:pt>
                <c:pt idx="19">
                  <c:v>7.9960000000000004</c:v>
                </c:pt>
                <c:pt idx="20">
                  <c:v>8.4600000000000009</c:v>
                </c:pt>
                <c:pt idx="21">
                  <c:v>8.359</c:v>
                </c:pt>
                <c:pt idx="22">
                  <c:v>8.327</c:v>
                </c:pt>
                <c:pt idx="23">
                  <c:v>8.3219999999999992</c:v>
                </c:pt>
                <c:pt idx="24">
                  <c:v>8.3390000000000004</c:v>
                </c:pt>
                <c:pt idx="25">
                  <c:v>8.3829999999999991</c:v>
                </c:pt>
                <c:pt idx="26">
                  <c:v>8.4339999999999993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B0-49B4-AD29-7D86537304D8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Kina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Sheet1!$C$5:$AC$5</c:f>
              <c:numCache>
                <c:formatCode>0.0</c:formatCode>
                <c:ptCount val="27"/>
                <c:pt idx="0">
                  <c:v>3.1640000000000001</c:v>
                </c:pt>
                <c:pt idx="1">
                  <c:v>3.52</c:v>
                </c:pt>
                <c:pt idx="2">
                  <c:v>3.7839999999999998</c:v>
                </c:pt>
                <c:pt idx="3">
                  <c:v>3.8210000000000002</c:v>
                </c:pt>
                <c:pt idx="4">
                  <c:v>4.8840000000000003</c:v>
                </c:pt>
                <c:pt idx="5">
                  <c:v>4.5670000000000002</c:v>
                </c:pt>
                <c:pt idx="6">
                  <c:v>4.5759999999999996</c:v>
                </c:pt>
                <c:pt idx="7">
                  <c:v>4.7149999999999999</c:v>
                </c:pt>
                <c:pt idx="8">
                  <c:v>4.0279999999999996</c:v>
                </c:pt>
                <c:pt idx="9">
                  <c:v>3.6619999999999999</c:v>
                </c:pt>
                <c:pt idx="10">
                  <c:v>3.536</c:v>
                </c:pt>
                <c:pt idx="11">
                  <c:v>3.76</c:v>
                </c:pt>
                <c:pt idx="12">
                  <c:v>3.5510000000000002</c:v>
                </c:pt>
                <c:pt idx="13">
                  <c:v>3.4790000000000001</c:v>
                </c:pt>
                <c:pt idx="14">
                  <c:v>3.6970000000000001</c:v>
                </c:pt>
                <c:pt idx="15">
                  <c:v>4.0229999999999997</c:v>
                </c:pt>
                <c:pt idx="16">
                  <c:v>3.7330000000000001</c:v>
                </c:pt>
                <c:pt idx="17">
                  <c:v>3.0190000000000001</c:v>
                </c:pt>
                <c:pt idx="18">
                  <c:v>3.0409999999999999</c:v>
                </c:pt>
                <c:pt idx="19">
                  <c:v>3.153</c:v>
                </c:pt>
                <c:pt idx="20">
                  <c:v>3.0409999999999999</c:v>
                </c:pt>
                <c:pt idx="21">
                  <c:v>2.96</c:v>
                </c:pt>
                <c:pt idx="22">
                  <c:v>2.9529999999999998</c:v>
                </c:pt>
                <c:pt idx="23">
                  <c:v>2.9409999999999998</c:v>
                </c:pt>
                <c:pt idx="24">
                  <c:v>2.9340000000000002</c:v>
                </c:pt>
                <c:pt idx="25">
                  <c:v>2.93</c:v>
                </c:pt>
                <c:pt idx="26">
                  <c:v>2.927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B0-49B4-AD29-7D86537304D8}"/>
            </c:ext>
          </c:extLst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Japan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Sheet1!$C$6:$AC$6</c:f>
              <c:numCache>
                <c:formatCode>0.0</c:formatCode>
                <c:ptCount val="27"/>
                <c:pt idx="0">
                  <c:v>0.74199999999999999</c:v>
                </c:pt>
                <c:pt idx="1">
                  <c:v>0.99399999999999999</c:v>
                </c:pt>
                <c:pt idx="2">
                  <c:v>1.6160000000000001</c:v>
                </c:pt>
                <c:pt idx="3">
                  <c:v>2.1509999999999998</c:v>
                </c:pt>
                <c:pt idx="4">
                  <c:v>2.1269999999999998</c:v>
                </c:pt>
                <c:pt idx="5">
                  <c:v>2.21</c:v>
                </c:pt>
                <c:pt idx="6">
                  <c:v>2.0579999999999998</c:v>
                </c:pt>
                <c:pt idx="7">
                  <c:v>2.2090000000000001</c:v>
                </c:pt>
                <c:pt idx="8">
                  <c:v>2.3250000000000002</c:v>
                </c:pt>
                <c:pt idx="9">
                  <c:v>2.004</c:v>
                </c:pt>
                <c:pt idx="10">
                  <c:v>2.2389999999999999</c:v>
                </c:pt>
                <c:pt idx="11">
                  <c:v>2.5720000000000001</c:v>
                </c:pt>
                <c:pt idx="12">
                  <c:v>2.516</c:v>
                </c:pt>
                <c:pt idx="13">
                  <c:v>2.4169999999999998</c:v>
                </c:pt>
                <c:pt idx="14">
                  <c:v>2.5990000000000002</c:v>
                </c:pt>
                <c:pt idx="15">
                  <c:v>2.6549999999999998</c:v>
                </c:pt>
                <c:pt idx="16">
                  <c:v>2.2189999999999999</c:v>
                </c:pt>
                <c:pt idx="17">
                  <c:v>2.3570000000000002</c:v>
                </c:pt>
                <c:pt idx="18">
                  <c:v>2.6560000000000001</c:v>
                </c:pt>
                <c:pt idx="19">
                  <c:v>2.84</c:v>
                </c:pt>
                <c:pt idx="20">
                  <c:v>3.4359999999999999</c:v>
                </c:pt>
                <c:pt idx="21">
                  <c:v>3.8439999999999999</c:v>
                </c:pt>
                <c:pt idx="22">
                  <c:v>4.2949999999999999</c:v>
                </c:pt>
                <c:pt idx="23">
                  <c:v>4.7679999999999998</c:v>
                </c:pt>
                <c:pt idx="24">
                  <c:v>5.202</c:v>
                </c:pt>
                <c:pt idx="25">
                  <c:v>5.6059999999999999</c:v>
                </c:pt>
                <c:pt idx="26">
                  <c:v>5.968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B0-49B4-AD29-7D86537304D8}"/>
            </c:ext>
          </c:extLst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Zemlje izvoznice nafte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Sheet1!$C$7:$AC$7</c:f>
              <c:numCache>
                <c:formatCode>0.0</c:formatCode>
                <c:ptCount val="27"/>
                <c:pt idx="0">
                  <c:v>2E-3</c:v>
                </c:pt>
                <c:pt idx="1">
                  <c:v>0.17299999999999999</c:v>
                </c:pt>
                <c:pt idx="2">
                  <c:v>0.63600000000000001</c:v>
                </c:pt>
                <c:pt idx="3">
                  <c:v>1.5329999999999999</c:v>
                </c:pt>
                <c:pt idx="4">
                  <c:v>1.3320000000000001</c:v>
                </c:pt>
                <c:pt idx="5">
                  <c:v>1.1910000000000001</c:v>
                </c:pt>
                <c:pt idx="6">
                  <c:v>1.452</c:v>
                </c:pt>
                <c:pt idx="7">
                  <c:v>1.5309999999999999</c:v>
                </c:pt>
                <c:pt idx="8">
                  <c:v>1.573</c:v>
                </c:pt>
                <c:pt idx="9">
                  <c:v>1.788</c:v>
                </c:pt>
                <c:pt idx="10">
                  <c:v>1.712</c:v>
                </c:pt>
                <c:pt idx="11">
                  <c:v>1.3759999999999999</c:v>
                </c:pt>
                <c:pt idx="12">
                  <c:v>1.3580000000000001</c:v>
                </c:pt>
                <c:pt idx="13">
                  <c:v>1.37</c:v>
                </c:pt>
                <c:pt idx="14">
                  <c:v>1.3169999999999999</c:v>
                </c:pt>
                <c:pt idx="15">
                  <c:v>1.4019999999999999</c:v>
                </c:pt>
                <c:pt idx="16">
                  <c:v>1.1739999999999999</c:v>
                </c:pt>
                <c:pt idx="17">
                  <c:v>1.488</c:v>
                </c:pt>
                <c:pt idx="18">
                  <c:v>1.512</c:v>
                </c:pt>
                <c:pt idx="19">
                  <c:v>1.575</c:v>
                </c:pt>
                <c:pt idx="20">
                  <c:v>1.6</c:v>
                </c:pt>
                <c:pt idx="21">
                  <c:v>1.587</c:v>
                </c:pt>
                <c:pt idx="22">
                  <c:v>1.597</c:v>
                </c:pt>
                <c:pt idx="23">
                  <c:v>1.595</c:v>
                </c:pt>
                <c:pt idx="24">
                  <c:v>1.577</c:v>
                </c:pt>
                <c:pt idx="25">
                  <c:v>1.542</c:v>
                </c:pt>
                <c:pt idx="26">
                  <c:v>1.494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B0-49B4-AD29-7D86537304D8}"/>
            </c:ext>
          </c:extLst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rgbClr val="990033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Sheet1!$C$8:$AC$8</c:f>
              <c:numCache>
                <c:formatCode>0.0</c:formatCode>
                <c:ptCount val="27"/>
                <c:pt idx="0">
                  <c:v>-3.86</c:v>
                </c:pt>
                <c:pt idx="1">
                  <c:v>-3.4649999999999999</c:v>
                </c:pt>
                <c:pt idx="2">
                  <c:v>-2.17</c:v>
                </c:pt>
                <c:pt idx="3">
                  <c:v>-6.1710000000000003</c:v>
                </c:pt>
                <c:pt idx="4">
                  <c:v>-4.2839999999999998</c:v>
                </c:pt>
                <c:pt idx="5">
                  <c:v>-3.7389999999999999</c:v>
                </c:pt>
                <c:pt idx="6">
                  <c:v>-5.9729999999999999</c:v>
                </c:pt>
                <c:pt idx="7">
                  <c:v>-6.016</c:v>
                </c:pt>
                <c:pt idx="8">
                  <c:v>-6.9610000000000003</c:v>
                </c:pt>
                <c:pt idx="9">
                  <c:v>-8.7370000000000001</c:v>
                </c:pt>
                <c:pt idx="10">
                  <c:v>-10.003</c:v>
                </c:pt>
                <c:pt idx="11">
                  <c:v>-10.7</c:v>
                </c:pt>
                <c:pt idx="12">
                  <c:v>-9.5389999999999997</c:v>
                </c:pt>
                <c:pt idx="13">
                  <c:v>-11.234999999999999</c:v>
                </c:pt>
                <c:pt idx="14">
                  <c:v>-13.188000000000001</c:v>
                </c:pt>
                <c:pt idx="15">
                  <c:v>-13.811</c:v>
                </c:pt>
                <c:pt idx="16">
                  <c:v>-15.587999999999999</c:v>
                </c:pt>
                <c:pt idx="17">
                  <c:v>-13.848000000000001</c:v>
                </c:pt>
                <c:pt idx="18">
                  <c:v>-15.955</c:v>
                </c:pt>
                <c:pt idx="19">
                  <c:v>-19.774000000000001</c:v>
                </c:pt>
                <c:pt idx="20">
                  <c:v>-18.460999999999999</c:v>
                </c:pt>
                <c:pt idx="21">
                  <c:v>-17.436</c:v>
                </c:pt>
                <c:pt idx="22">
                  <c:v>-17.498000000000001</c:v>
                </c:pt>
                <c:pt idx="23">
                  <c:v>-17.63</c:v>
                </c:pt>
                <c:pt idx="24">
                  <c:v>-17.736999999999998</c:v>
                </c:pt>
                <c:pt idx="25">
                  <c:v>-17.82</c:v>
                </c:pt>
                <c:pt idx="26">
                  <c:v>-17.905000000000001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B0-49B4-AD29-7D86537304D8}"/>
            </c:ext>
          </c:extLst>
        </c:ser>
        <c:ser>
          <c:idx val="5"/>
          <c:order val="5"/>
          <c:tx>
            <c:strRef>
              <c:f>Sheet1!$B$9</c:f>
              <c:strCache>
                <c:ptCount val="1"/>
                <c:pt idx="0">
                  <c:v>Europske zemlje dužnici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Sheet1!$C$9:$AC$9</c:f>
              <c:numCache>
                <c:formatCode>0.0</c:formatCode>
                <c:ptCount val="27"/>
                <c:pt idx="0">
                  <c:v>-2.2090000000000001</c:v>
                </c:pt>
                <c:pt idx="1">
                  <c:v>-2.65</c:v>
                </c:pt>
                <c:pt idx="2">
                  <c:v>-3.2610000000000001</c:v>
                </c:pt>
                <c:pt idx="3">
                  <c:v>-3.069</c:v>
                </c:pt>
                <c:pt idx="4">
                  <c:v>-3.827</c:v>
                </c:pt>
                <c:pt idx="5">
                  <c:v>-3.06</c:v>
                </c:pt>
                <c:pt idx="6">
                  <c:v>-2.8039999999999998</c:v>
                </c:pt>
                <c:pt idx="7">
                  <c:v>-2.7690000000000001</c:v>
                </c:pt>
                <c:pt idx="8">
                  <c:v>-2.9860000000000002</c:v>
                </c:pt>
                <c:pt idx="9">
                  <c:v>-2.8159999999999998</c:v>
                </c:pt>
                <c:pt idx="10">
                  <c:v>-2.8420000000000001</c:v>
                </c:pt>
                <c:pt idx="11">
                  <c:v>-2.621</c:v>
                </c:pt>
                <c:pt idx="12">
                  <c:v>-2.8879999999999999</c:v>
                </c:pt>
                <c:pt idx="13">
                  <c:v>-2.7210000000000001</c:v>
                </c:pt>
                <c:pt idx="14">
                  <c:v>-2.6640000000000001</c:v>
                </c:pt>
                <c:pt idx="15">
                  <c:v>-2.9239999999999999</c:v>
                </c:pt>
                <c:pt idx="16">
                  <c:v>-2.25</c:v>
                </c:pt>
                <c:pt idx="17">
                  <c:v>-1.9470000000000001</c:v>
                </c:pt>
                <c:pt idx="18">
                  <c:v>-1.8720000000000001</c:v>
                </c:pt>
                <c:pt idx="19">
                  <c:v>-1.5469999999999999</c:v>
                </c:pt>
                <c:pt idx="20">
                  <c:v>-1.5449999999999999</c:v>
                </c:pt>
                <c:pt idx="21">
                  <c:v>-1.34</c:v>
                </c:pt>
                <c:pt idx="22">
                  <c:v>-1.2150000000000001</c:v>
                </c:pt>
                <c:pt idx="23">
                  <c:v>-1.111</c:v>
                </c:pt>
                <c:pt idx="24">
                  <c:v>-1.02</c:v>
                </c:pt>
                <c:pt idx="25">
                  <c:v>-0.93600000000000005</c:v>
                </c:pt>
                <c:pt idx="26">
                  <c:v>-0.85899999999999999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B0-49B4-AD29-7D86537304D8}"/>
            </c:ext>
          </c:extLst>
        </c:ser>
        <c:ser>
          <c:idx val="6"/>
          <c:order val="6"/>
          <c:tx>
            <c:strRef>
              <c:f>Sheet1!$B$10</c:f>
              <c:strCache>
                <c:ptCount val="1"/>
                <c:pt idx="0">
                  <c:v>Druge zemlje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Sheet1!$C$3:$AC$3</c:f>
              <c:numCache>
                <c:formatCode>General</c:formatCode>
                <c:ptCount val="2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  <c:pt idx="22">
                  <c:v>2027</c:v>
                </c:pt>
                <c:pt idx="23">
                  <c:v>2028</c:v>
                </c:pt>
                <c:pt idx="24">
                  <c:v>2029</c:v>
                </c:pt>
                <c:pt idx="25">
                  <c:v>2030</c:v>
                </c:pt>
                <c:pt idx="26">
                  <c:v>2031</c:v>
                </c:pt>
              </c:numCache>
            </c:numRef>
          </c:cat>
          <c:val>
            <c:numRef>
              <c:f>Sheet1!$C$10:$AC$10</c:f>
              <c:numCache>
                <c:formatCode>0.0</c:formatCode>
                <c:ptCount val="27"/>
                <c:pt idx="0">
                  <c:v>0.107</c:v>
                </c:pt>
                <c:pt idx="1">
                  <c:v>-3.1909999999999998</c:v>
                </c:pt>
                <c:pt idx="2">
                  <c:v>-4.4089999999999998</c:v>
                </c:pt>
                <c:pt idx="3">
                  <c:v>-1.9359999999999999</c:v>
                </c:pt>
                <c:pt idx="4">
                  <c:v>-5.1849999999999996</c:v>
                </c:pt>
                <c:pt idx="5">
                  <c:v>-5.4950000000000001</c:v>
                </c:pt>
                <c:pt idx="6">
                  <c:v>-4.7699999999999996</c:v>
                </c:pt>
                <c:pt idx="7">
                  <c:v>-6.1749999999999998</c:v>
                </c:pt>
                <c:pt idx="8">
                  <c:v>-5.1559999999999997</c:v>
                </c:pt>
                <c:pt idx="9">
                  <c:v>-4.8079999999999998</c:v>
                </c:pt>
                <c:pt idx="10">
                  <c:v>-2.8940000000000001</c:v>
                </c:pt>
                <c:pt idx="11">
                  <c:v>-1.8460000000000001</c:v>
                </c:pt>
                <c:pt idx="12">
                  <c:v>-2.2610000000000001</c:v>
                </c:pt>
                <c:pt idx="13">
                  <c:v>-2.1030000000000002</c:v>
                </c:pt>
                <c:pt idx="14">
                  <c:v>-1.76</c:v>
                </c:pt>
                <c:pt idx="15">
                  <c:v>-0.161</c:v>
                </c:pt>
                <c:pt idx="16">
                  <c:v>0.216</c:v>
                </c:pt>
                <c:pt idx="17">
                  <c:v>-0.30399999999999999</c:v>
                </c:pt>
                <c:pt idx="18">
                  <c:v>-0.59199999999999997</c:v>
                </c:pt>
                <c:pt idx="19">
                  <c:v>1.2549999999999999</c:v>
                </c:pt>
                <c:pt idx="20">
                  <c:v>0.86599999999999999</c:v>
                </c:pt>
                <c:pt idx="21">
                  <c:v>0.79900000000000004</c:v>
                </c:pt>
                <c:pt idx="22">
                  <c:v>1.0069999999999999</c:v>
                </c:pt>
                <c:pt idx="23">
                  <c:v>1.167</c:v>
                </c:pt>
                <c:pt idx="24">
                  <c:v>1.3320000000000001</c:v>
                </c:pt>
                <c:pt idx="25">
                  <c:v>1.4279999999999999</c:v>
                </c:pt>
                <c:pt idx="26">
                  <c:v>1.454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B0-49B4-AD29-7D8653730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61351983"/>
        <c:axId val="1397361263"/>
      </c:barChart>
      <c:catAx>
        <c:axId val="156135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397361263"/>
        <c:crosses val="autoZero"/>
        <c:auto val="1"/>
        <c:lblAlgn val="ctr"/>
        <c:lblOffset val="100"/>
        <c:noMultiLvlLbl val="0"/>
      </c:catAx>
      <c:valAx>
        <c:axId val="1397361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561351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sr-Latn-R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b="1" dirty="0"/>
              <a:t>Prosječni globalni j</a:t>
            </a:r>
            <a:r>
              <a:rPr lang="en-US" b="1" dirty="0" err="1"/>
              <a:t>avni</a:t>
            </a:r>
            <a:r>
              <a:rPr lang="en-US" b="1" dirty="0"/>
              <a:t> dug u % BDP-a</a:t>
            </a:r>
            <a:r>
              <a:rPr lang="hr-HR" b="1" dirty="0"/>
              <a:t>, od 1890. do 2026</a:t>
            </a:r>
            <a:r>
              <a:rPr lang="hr-HR" dirty="0"/>
              <a:t>.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1437876310714535E-2"/>
          <c:y val="0.16911126780556804"/>
          <c:w val="0.90551717411321908"/>
          <c:h val="0.741443831548215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Javni dug u % BDP-a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58-414A-8FF2-D6061DA2CA10}"/>
                </c:ext>
              </c:extLst>
            </c:dLbl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58-414A-8FF2-D6061DA2CA10}"/>
                </c:ext>
              </c:extLst>
            </c:dLbl>
            <c:dLbl>
              <c:idx val="2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58-414A-8FF2-D6061DA2CA10}"/>
                </c:ext>
              </c:extLst>
            </c:dLbl>
            <c:dLbl>
              <c:idx val="2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58-414A-8FF2-D6061DA2CA10}"/>
                </c:ext>
              </c:extLst>
            </c:dLbl>
            <c:dLbl>
              <c:idx val="4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F58-414A-8FF2-D6061DA2CA10}"/>
                </c:ext>
              </c:extLst>
            </c:dLbl>
            <c:dLbl>
              <c:idx val="4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F58-414A-8FF2-D6061DA2CA10}"/>
                </c:ext>
              </c:extLst>
            </c:dLbl>
            <c:dLbl>
              <c:idx val="5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58-414A-8FF2-D6061DA2CA10}"/>
                </c:ext>
              </c:extLst>
            </c:dLbl>
            <c:dLbl>
              <c:idx val="7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58-414A-8FF2-D6061DA2CA10}"/>
                </c:ext>
              </c:extLst>
            </c:dLbl>
            <c:dLbl>
              <c:idx val="7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58-414A-8FF2-D6061DA2CA10}"/>
                </c:ext>
              </c:extLst>
            </c:dLbl>
            <c:dLbl>
              <c:idx val="8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58-414A-8FF2-D6061DA2CA10}"/>
                </c:ext>
              </c:extLst>
            </c:dLbl>
            <c:dLbl>
              <c:idx val="10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58-414A-8FF2-D6061DA2CA10}"/>
                </c:ext>
              </c:extLst>
            </c:dLbl>
            <c:dLbl>
              <c:idx val="1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58-414A-8FF2-D6061DA2CA10}"/>
                </c:ext>
              </c:extLst>
            </c:dLbl>
            <c:dLbl>
              <c:idx val="129"/>
              <c:layout>
                <c:manualLayout>
                  <c:x val="-7.1055463638298967E-3"/>
                  <c:y val="-1.228070243297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58-414A-8FF2-D6061DA2CA10}"/>
                </c:ext>
              </c:extLst>
            </c:dLbl>
            <c:dLbl>
              <c:idx val="13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58-414A-8FF2-D6061DA2CA10}"/>
                </c:ext>
              </c:extLst>
            </c:dLbl>
            <c:dLbl>
              <c:idx val="13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58-414A-8FF2-D6061DA2CA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Sheet1!$B$4:$B$140</c:f>
              <c:strCache>
                <c:ptCount val="137"/>
                <c:pt idx="0">
                  <c:v>1890.</c:v>
                </c:pt>
                <c:pt idx="10">
                  <c:v>1900.</c:v>
                </c:pt>
                <c:pt idx="20">
                  <c:v>1910.</c:v>
                </c:pt>
                <c:pt idx="30">
                  <c:v>1920.</c:v>
                </c:pt>
                <c:pt idx="40">
                  <c:v>1930.</c:v>
                </c:pt>
                <c:pt idx="50">
                  <c:v>1940.</c:v>
                </c:pt>
                <c:pt idx="60">
                  <c:v>1950.</c:v>
                </c:pt>
                <c:pt idx="70">
                  <c:v>1960.</c:v>
                </c:pt>
                <c:pt idx="80">
                  <c:v>1970.</c:v>
                </c:pt>
                <c:pt idx="90">
                  <c:v>1980.</c:v>
                </c:pt>
                <c:pt idx="100">
                  <c:v>1990.</c:v>
                </c:pt>
                <c:pt idx="110">
                  <c:v>2000.</c:v>
                </c:pt>
                <c:pt idx="120">
                  <c:v>2010.</c:v>
                </c:pt>
                <c:pt idx="130">
                  <c:v>2020.</c:v>
                </c:pt>
                <c:pt idx="136">
                  <c:v>2026.</c:v>
                </c:pt>
              </c:strCache>
            </c:strRef>
          </c:cat>
          <c:val>
            <c:numRef>
              <c:f>Sheet1!$C$4:$C$140</c:f>
              <c:numCache>
                <c:formatCode>0</c:formatCode>
                <c:ptCount val="137"/>
                <c:pt idx="0">
                  <c:v>24.617999999999999</c:v>
                </c:pt>
                <c:pt idx="1">
                  <c:v>26.512</c:v>
                </c:pt>
                <c:pt idx="2">
                  <c:v>25.927</c:v>
                </c:pt>
                <c:pt idx="3">
                  <c:v>26.509</c:v>
                </c:pt>
                <c:pt idx="4">
                  <c:v>27.007999999999999</c:v>
                </c:pt>
                <c:pt idx="5">
                  <c:v>24.908999999999999</c:v>
                </c:pt>
                <c:pt idx="6">
                  <c:v>25.303999999999998</c:v>
                </c:pt>
                <c:pt idx="7">
                  <c:v>24.138000000000002</c:v>
                </c:pt>
                <c:pt idx="8">
                  <c:v>23.888999999999999</c:v>
                </c:pt>
                <c:pt idx="9">
                  <c:v>23.401</c:v>
                </c:pt>
                <c:pt idx="10">
                  <c:v>20.378</c:v>
                </c:pt>
                <c:pt idx="11">
                  <c:v>21.462</c:v>
                </c:pt>
                <c:pt idx="12">
                  <c:v>22.289000000000001</c:v>
                </c:pt>
                <c:pt idx="13">
                  <c:v>21.231000000000002</c:v>
                </c:pt>
                <c:pt idx="14">
                  <c:v>21.164999999999999</c:v>
                </c:pt>
                <c:pt idx="15">
                  <c:v>19.986000000000001</c:v>
                </c:pt>
                <c:pt idx="16">
                  <c:v>18.298999999999999</c:v>
                </c:pt>
                <c:pt idx="17">
                  <c:v>17.477</c:v>
                </c:pt>
                <c:pt idx="18">
                  <c:v>18.852</c:v>
                </c:pt>
                <c:pt idx="19">
                  <c:v>17.475000000000001</c:v>
                </c:pt>
                <c:pt idx="20">
                  <c:v>15.795</c:v>
                </c:pt>
                <c:pt idx="21">
                  <c:v>15.616</c:v>
                </c:pt>
                <c:pt idx="22">
                  <c:v>14.821999999999999</c:v>
                </c:pt>
                <c:pt idx="23">
                  <c:v>12.696999999999999</c:v>
                </c:pt>
                <c:pt idx="24">
                  <c:v>14.462999999999999</c:v>
                </c:pt>
                <c:pt idx="25">
                  <c:v>17.035</c:v>
                </c:pt>
                <c:pt idx="26">
                  <c:v>21.201000000000001</c:v>
                </c:pt>
                <c:pt idx="27">
                  <c:v>30.751000000000001</c:v>
                </c:pt>
                <c:pt idx="28">
                  <c:v>42.466999999999999</c:v>
                </c:pt>
                <c:pt idx="29">
                  <c:v>53.820999999999998</c:v>
                </c:pt>
                <c:pt idx="30">
                  <c:v>46.109000000000002</c:v>
                </c:pt>
                <c:pt idx="31">
                  <c:v>54.067999999999998</c:v>
                </c:pt>
                <c:pt idx="32">
                  <c:v>60.024999999999999</c:v>
                </c:pt>
                <c:pt idx="33">
                  <c:v>57.292000000000002</c:v>
                </c:pt>
                <c:pt idx="34">
                  <c:v>55.506</c:v>
                </c:pt>
                <c:pt idx="35">
                  <c:v>51.912999999999997</c:v>
                </c:pt>
                <c:pt idx="36">
                  <c:v>49.587000000000003</c:v>
                </c:pt>
                <c:pt idx="37">
                  <c:v>49.613999999999997</c:v>
                </c:pt>
                <c:pt idx="38">
                  <c:v>48.755000000000003</c:v>
                </c:pt>
                <c:pt idx="39">
                  <c:v>44.389000000000003</c:v>
                </c:pt>
                <c:pt idx="40">
                  <c:v>47.249000000000002</c:v>
                </c:pt>
                <c:pt idx="41">
                  <c:v>52.197000000000003</c:v>
                </c:pt>
                <c:pt idx="42">
                  <c:v>64.132999999999996</c:v>
                </c:pt>
                <c:pt idx="43">
                  <c:v>69.927999999999997</c:v>
                </c:pt>
                <c:pt idx="44">
                  <c:v>68.674000000000007</c:v>
                </c:pt>
                <c:pt idx="45">
                  <c:v>62.387999999999998</c:v>
                </c:pt>
                <c:pt idx="46">
                  <c:v>61.456000000000003</c:v>
                </c:pt>
                <c:pt idx="47">
                  <c:v>57.75</c:v>
                </c:pt>
                <c:pt idx="48">
                  <c:v>58.83</c:v>
                </c:pt>
                <c:pt idx="49">
                  <c:v>60.277999999999999</c:v>
                </c:pt>
                <c:pt idx="50">
                  <c:v>52.865000000000002</c:v>
                </c:pt>
                <c:pt idx="51">
                  <c:v>54.189</c:v>
                </c:pt>
                <c:pt idx="52">
                  <c:v>61.408000000000001</c:v>
                </c:pt>
                <c:pt idx="53">
                  <c:v>80.822000000000003</c:v>
                </c:pt>
                <c:pt idx="54">
                  <c:v>100.58799999999999</c:v>
                </c:pt>
                <c:pt idx="55">
                  <c:v>122.227</c:v>
                </c:pt>
                <c:pt idx="56">
                  <c:v>131.875</c:v>
                </c:pt>
                <c:pt idx="57">
                  <c:v>119.447</c:v>
                </c:pt>
                <c:pt idx="58">
                  <c:v>102.79600000000001</c:v>
                </c:pt>
                <c:pt idx="59">
                  <c:v>100.205</c:v>
                </c:pt>
                <c:pt idx="60">
                  <c:v>78.698999999999998</c:v>
                </c:pt>
                <c:pt idx="61">
                  <c:v>68.350999999999999</c:v>
                </c:pt>
                <c:pt idx="62">
                  <c:v>62.262999999999998</c:v>
                </c:pt>
                <c:pt idx="63">
                  <c:v>60.762999999999998</c:v>
                </c:pt>
                <c:pt idx="64">
                  <c:v>60.356000000000002</c:v>
                </c:pt>
                <c:pt idx="65">
                  <c:v>56.085000000000001</c:v>
                </c:pt>
                <c:pt idx="66">
                  <c:v>52.094999999999999</c:v>
                </c:pt>
                <c:pt idx="67">
                  <c:v>48.683999999999997</c:v>
                </c:pt>
                <c:pt idx="68">
                  <c:v>47.872999999999998</c:v>
                </c:pt>
                <c:pt idx="69">
                  <c:v>45.265000000000001</c:v>
                </c:pt>
                <c:pt idx="70">
                  <c:v>50.594999999999999</c:v>
                </c:pt>
                <c:pt idx="71">
                  <c:v>49.281999999999996</c:v>
                </c:pt>
                <c:pt idx="72">
                  <c:v>47.396000000000001</c:v>
                </c:pt>
                <c:pt idx="73">
                  <c:v>46.085000000000001</c:v>
                </c:pt>
                <c:pt idx="74">
                  <c:v>43.593000000000004</c:v>
                </c:pt>
                <c:pt idx="75">
                  <c:v>39.692999999999998</c:v>
                </c:pt>
                <c:pt idx="76">
                  <c:v>39.146000000000001</c:v>
                </c:pt>
                <c:pt idx="77">
                  <c:v>38.652999999999999</c:v>
                </c:pt>
                <c:pt idx="78">
                  <c:v>38.146999999999998</c:v>
                </c:pt>
                <c:pt idx="79">
                  <c:v>36.167000000000002</c:v>
                </c:pt>
                <c:pt idx="80">
                  <c:v>35.915999999999997</c:v>
                </c:pt>
                <c:pt idx="81">
                  <c:v>35.968000000000004</c:v>
                </c:pt>
                <c:pt idx="82">
                  <c:v>35.408999999999999</c:v>
                </c:pt>
                <c:pt idx="83">
                  <c:v>33.725000000000001</c:v>
                </c:pt>
                <c:pt idx="84">
                  <c:v>32.414999999999999</c:v>
                </c:pt>
                <c:pt idx="85">
                  <c:v>33.659999999999997</c:v>
                </c:pt>
                <c:pt idx="86">
                  <c:v>32.206000000000003</c:v>
                </c:pt>
                <c:pt idx="87">
                  <c:v>34.981000000000002</c:v>
                </c:pt>
                <c:pt idx="88">
                  <c:v>34.353000000000002</c:v>
                </c:pt>
                <c:pt idx="89">
                  <c:v>36.311</c:v>
                </c:pt>
                <c:pt idx="90">
                  <c:v>39.314999999999998</c:v>
                </c:pt>
                <c:pt idx="91">
                  <c:v>39.860999999999997</c:v>
                </c:pt>
                <c:pt idx="92">
                  <c:v>44.872</c:v>
                </c:pt>
                <c:pt idx="93">
                  <c:v>47.823</c:v>
                </c:pt>
                <c:pt idx="94">
                  <c:v>49.805</c:v>
                </c:pt>
                <c:pt idx="95">
                  <c:v>53.301000000000002</c:v>
                </c:pt>
                <c:pt idx="96">
                  <c:v>55.837000000000003</c:v>
                </c:pt>
                <c:pt idx="97">
                  <c:v>57.103999999999999</c:v>
                </c:pt>
                <c:pt idx="98">
                  <c:v>57.17</c:v>
                </c:pt>
                <c:pt idx="99">
                  <c:v>56.073999999999998</c:v>
                </c:pt>
                <c:pt idx="100">
                  <c:v>56.088000000000001</c:v>
                </c:pt>
                <c:pt idx="101">
                  <c:v>57.768000000000001</c:v>
                </c:pt>
                <c:pt idx="102">
                  <c:v>60.796999999999997</c:v>
                </c:pt>
                <c:pt idx="103">
                  <c:v>63.957999999999998</c:v>
                </c:pt>
                <c:pt idx="104">
                  <c:v>65.027000000000001</c:v>
                </c:pt>
                <c:pt idx="105">
                  <c:v>65.835999999999999</c:v>
                </c:pt>
                <c:pt idx="106">
                  <c:v>65.245999999999995</c:v>
                </c:pt>
                <c:pt idx="107">
                  <c:v>63.32</c:v>
                </c:pt>
                <c:pt idx="108">
                  <c:v>63.436999999999998</c:v>
                </c:pt>
                <c:pt idx="109">
                  <c:v>64.768000000000001</c:v>
                </c:pt>
                <c:pt idx="110">
                  <c:v>61.313000000000002</c:v>
                </c:pt>
                <c:pt idx="111">
                  <c:v>63.859000000000002</c:v>
                </c:pt>
                <c:pt idx="112">
                  <c:v>65.707999999999998</c:v>
                </c:pt>
                <c:pt idx="113">
                  <c:v>66.944999999999993</c:v>
                </c:pt>
                <c:pt idx="114">
                  <c:v>68.644000000000005</c:v>
                </c:pt>
                <c:pt idx="115">
                  <c:v>66.495000000000005</c:v>
                </c:pt>
                <c:pt idx="116">
                  <c:v>62.615000000000002</c:v>
                </c:pt>
                <c:pt idx="117">
                  <c:v>59.811999999999998</c:v>
                </c:pt>
                <c:pt idx="118">
                  <c:v>62.249000000000002</c:v>
                </c:pt>
                <c:pt idx="119">
                  <c:v>72.721000000000004</c:v>
                </c:pt>
                <c:pt idx="120">
                  <c:v>74.816000000000003</c:v>
                </c:pt>
                <c:pt idx="121">
                  <c:v>75.611999999999995</c:v>
                </c:pt>
                <c:pt idx="122">
                  <c:v>76.626000000000005</c:v>
                </c:pt>
                <c:pt idx="123">
                  <c:v>75.902000000000001</c:v>
                </c:pt>
                <c:pt idx="124">
                  <c:v>76.391000000000005</c:v>
                </c:pt>
                <c:pt idx="125">
                  <c:v>77.858999999999995</c:v>
                </c:pt>
                <c:pt idx="126">
                  <c:v>81.501999999999995</c:v>
                </c:pt>
                <c:pt idx="127">
                  <c:v>80.519000000000005</c:v>
                </c:pt>
                <c:pt idx="128">
                  <c:v>80.674999999999997</c:v>
                </c:pt>
                <c:pt idx="129">
                  <c:v>82.173000000000002</c:v>
                </c:pt>
                <c:pt idx="130">
                  <c:v>97.55</c:v>
                </c:pt>
                <c:pt idx="131">
                  <c:v>92.715000000000003</c:v>
                </c:pt>
                <c:pt idx="132">
                  <c:v>89.221999999999994</c:v>
                </c:pt>
                <c:pt idx="133">
                  <c:v>90.852000000000004</c:v>
                </c:pt>
                <c:pt idx="134">
                  <c:v>91.897999999999996</c:v>
                </c:pt>
                <c:pt idx="135">
                  <c:v>93.953999999999994</c:v>
                </c:pt>
                <c:pt idx="136">
                  <c:v>93.801000000000002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58-414A-8FF2-D6061DA2C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2756271"/>
        <c:axId val="876014223"/>
      </c:barChart>
      <c:catAx>
        <c:axId val="952756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76014223"/>
        <c:crosses val="autoZero"/>
        <c:auto val="1"/>
        <c:lblAlgn val="ctr"/>
        <c:lblOffset val="100"/>
        <c:noMultiLvlLbl val="0"/>
      </c:catAx>
      <c:valAx>
        <c:axId val="876014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9527562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/>
      </a:pPr>
      <a:endParaRPr lang="sr-Latn-R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2400" b="1" dirty="0"/>
              <a:t>Realne dugoročne kamatne stope</a:t>
            </a:r>
          </a:p>
          <a:p>
            <a:pPr>
              <a:defRPr sz="2400"/>
            </a:pPr>
            <a:r>
              <a:rPr lang="hr-HR" sz="2400" dirty="0"/>
              <a:t> (</a:t>
            </a:r>
            <a:r>
              <a:rPr lang="hr-HR" sz="2400" b="1" dirty="0"/>
              <a:t>na 10-godišnje državne obveznice</a:t>
            </a:r>
            <a:r>
              <a:rPr lang="hr-HR" sz="2400" dirty="0"/>
              <a:t>), u %</a:t>
            </a:r>
          </a:p>
        </c:rich>
      </c:tx>
      <c:layout>
        <c:manualLayout>
          <c:xMode val="edge"/>
          <c:yMode val="edge"/>
          <c:x val="0.25295170000940576"/>
          <c:y val="1.60877117923288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r-H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Sheet2!$C$3</c:f>
              <c:strCache>
                <c:ptCount val="1"/>
                <c:pt idx="0">
                  <c:v>SAD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2.9075807154136692E-2"/>
                  <c:y val="-4.67601821217046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6E8-48DD-8124-445E50D5A080}"/>
                </c:ext>
              </c:extLst>
            </c:dLbl>
            <c:dLbl>
              <c:idx val="15"/>
              <c:layout>
                <c:manualLayout>
                  <c:x val="-2.180685536560252E-2"/>
                  <c:y val="-3.27321274851932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6E8-48DD-8124-445E50D5A080}"/>
                </c:ext>
              </c:extLst>
            </c:dLbl>
            <c:dLbl>
              <c:idx val="26"/>
              <c:layout>
                <c:manualLayout>
                  <c:x val="-2.7864315189381084E-2"/>
                  <c:y val="-6.78022640764716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6E8-48DD-8124-445E50D5A080}"/>
                </c:ext>
              </c:extLst>
            </c:dLbl>
            <c:dLbl>
              <c:idx val="45"/>
              <c:layout>
                <c:manualLayout>
                  <c:x val="-2.4229839295113911E-3"/>
                  <c:y val="-9.352036424340964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E8-48DD-8124-445E50D5A0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Sheet2!$B$4:$B$49</c:f>
              <c:strCache>
                <c:ptCount val="46"/>
                <c:pt idx="0">
                  <c:v>2015Q1</c:v>
                </c:pt>
                <c:pt idx="1">
                  <c:v>2015Q2</c:v>
                </c:pt>
                <c:pt idx="2">
                  <c:v>2015Q3</c:v>
                </c:pt>
                <c:pt idx="3">
                  <c:v>2015Q4</c:v>
                </c:pt>
                <c:pt idx="4">
                  <c:v>2016Q1</c:v>
                </c:pt>
                <c:pt idx="5">
                  <c:v>2016Q2</c:v>
                </c:pt>
                <c:pt idx="6">
                  <c:v>2016Q3</c:v>
                </c:pt>
                <c:pt idx="7">
                  <c:v>2016Q4</c:v>
                </c:pt>
                <c:pt idx="8">
                  <c:v>2017Q1</c:v>
                </c:pt>
                <c:pt idx="9">
                  <c:v>2017Q2</c:v>
                </c:pt>
                <c:pt idx="10">
                  <c:v>2017Q3</c:v>
                </c:pt>
                <c:pt idx="11">
                  <c:v>2017Q4</c:v>
                </c:pt>
                <c:pt idx="12">
                  <c:v>2018Q1</c:v>
                </c:pt>
                <c:pt idx="13">
                  <c:v>2018Q2</c:v>
                </c:pt>
                <c:pt idx="14">
                  <c:v>2018Q3</c:v>
                </c:pt>
                <c:pt idx="15">
                  <c:v>2018Q4</c:v>
                </c:pt>
                <c:pt idx="16">
                  <c:v>2019Q1</c:v>
                </c:pt>
                <c:pt idx="17">
                  <c:v>2019Q2</c:v>
                </c:pt>
                <c:pt idx="18">
                  <c:v>2019Q3</c:v>
                </c:pt>
                <c:pt idx="19">
                  <c:v>2019Q4</c:v>
                </c:pt>
                <c:pt idx="20">
                  <c:v>2020Q1</c:v>
                </c:pt>
                <c:pt idx="21">
                  <c:v>2020Q2</c:v>
                </c:pt>
                <c:pt idx="22">
                  <c:v>2020Q3</c:v>
                </c:pt>
                <c:pt idx="23">
                  <c:v>2020Q4</c:v>
                </c:pt>
                <c:pt idx="24">
                  <c:v>2021Q1</c:v>
                </c:pt>
                <c:pt idx="25">
                  <c:v>2021Q2</c:v>
                </c:pt>
                <c:pt idx="26">
                  <c:v>2021Q3</c:v>
                </c:pt>
                <c:pt idx="27">
                  <c:v>2021Q4</c:v>
                </c:pt>
                <c:pt idx="28">
                  <c:v>2022Q1</c:v>
                </c:pt>
                <c:pt idx="29">
                  <c:v>2022Q2</c:v>
                </c:pt>
                <c:pt idx="30">
                  <c:v>2022Q3</c:v>
                </c:pt>
                <c:pt idx="31">
                  <c:v>2022Q4</c:v>
                </c:pt>
                <c:pt idx="32">
                  <c:v>2023Q1</c:v>
                </c:pt>
                <c:pt idx="33">
                  <c:v>2023Q2</c:v>
                </c:pt>
                <c:pt idx="34">
                  <c:v>2023Q3</c:v>
                </c:pt>
                <c:pt idx="35">
                  <c:v>2023Q4</c:v>
                </c:pt>
                <c:pt idx="36">
                  <c:v>2024Q1</c:v>
                </c:pt>
                <c:pt idx="37">
                  <c:v>2024Q2</c:v>
                </c:pt>
                <c:pt idx="38">
                  <c:v>2024Q3</c:v>
                </c:pt>
                <c:pt idx="39">
                  <c:v>2024Q4</c:v>
                </c:pt>
                <c:pt idx="40">
                  <c:v>2025Q1</c:v>
                </c:pt>
                <c:pt idx="41">
                  <c:v>2025Q2</c:v>
                </c:pt>
                <c:pt idx="42">
                  <c:v>2025Q3</c:v>
                </c:pt>
                <c:pt idx="43">
                  <c:v>2025Q4</c:v>
                </c:pt>
                <c:pt idx="44">
                  <c:v>2026Q1</c:v>
                </c:pt>
                <c:pt idx="45">
                  <c:v>2026Q2</c:v>
                </c:pt>
              </c:strCache>
            </c:strRef>
          </c:cat>
          <c:val>
            <c:numRef>
              <c:f>Sheet2!$C$4:$C$49</c:f>
              <c:numCache>
                <c:formatCode>0.00</c:formatCode>
                <c:ptCount val="46"/>
                <c:pt idx="0">
                  <c:v>-0.27200000000000002</c:v>
                </c:pt>
                <c:pt idx="1">
                  <c:v>0.01</c:v>
                </c:pt>
                <c:pt idx="2">
                  <c:v>-9.2999999999999999E-2</c:v>
                </c:pt>
                <c:pt idx="3">
                  <c:v>-0.13400000000000001</c:v>
                </c:pt>
                <c:pt idx="4">
                  <c:v>-0.35799999999999998</c:v>
                </c:pt>
                <c:pt idx="5">
                  <c:v>-0.51200000000000001</c:v>
                </c:pt>
                <c:pt idx="6">
                  <c:v>-0.67900000000000005</c:v>
                </c:pt>
                <c:pt idx="7">
                  <c:v>-0.09</c:v>
                </c:pt>
                <c:pt idx="8">
                  <c:v>0.16200000000000001</c:v>
                </c:pt>
                <c:pt idx="9">
                  <c:v>-6.7000000000000004E-2</c:v>
                </c:pt>
                <c:pt idx="10">
                  <c:v>1.4999999999999999E-2</c:v>
                </c:pt>
                <c:pt idx="11">
                  <c:v>0.13800000000000001</c:v>
                </c:pt>
                <c:pt idx="12">
                  <c:v>0.57499999999999996</c:v>
                </c:pt>
                <c:pt idx="13">
                  <c:v>0.69599999999999995</c:v>
                </c:pt>
                <c:pt idx="14">
                  <c:v>0.81399999999999995</c:v>
                </c:pt>
                <c:pt idx="15">
                  <c:v>0.85499999999999998</c:v>
                </c:pt>
                <c:pt idx="16">
                  <c:v>0.55400000000000005</c:v>
                </c:pt>
                <c:pt idx="17">
                  <c:v>0.192</c:v>
                </c:pt>
                <c:pt idx="18">
                  <c:v>-0.35799999999999998</c:v>
                </c:pt>
                <c:pt idx="19">
                  <c:v>-0.36699999999999999</c:v>
                </c:pt>
                <c:pt idx="20">
                  <c:v>-0.84399999999999997</c:v>
                </c:pt>
                <c:pt idx="21">
                  <c:v>-1.393</c:v>
                </c:pt>
                <c:pt idx="22">
                  <c:v>-1.5569999999999999</c:v>
                </c:pt>
                <c:pt idx="23">
                  <c:v>-1.222</c:v>
                </c:pt>
                <c:pt idx="24">
                  <c:v>-0.95699999999999996</c:v>
                </c:pt>
                <c:pt idx="25">
                  <c:v>-0.77300000000000002</c:v>
                </c:pt>
                <c:pt idx="26">
                  <c:v>-0.875</c:v>
                </c:pt>
                <c:pt idx="27">
                  <c:v>-0.78500000000000003</c:v>
                </c:pt>
                <c:pt idx="28">
                  <c:v>-0.35699999999999998</c:v>
                </c:pt>
                <c:pt idx="29">
                  <c:v>0.65</c:v>
                </c:pt>
                <c:pt idx="30">
                  <c:v>0.85799999999999998</c:v>
                </c:pt>
                <c:pt idx="31">
                  <c:v>1.5880000000000001</c:v>
                </c:pt>
                <c:pt idx="32">
                  <c:v>1.4019999999999999</c:v>
                </c:pt>
                <c:pt idx="33">
                  <c:v>1.278</c:v>
                </c:pt>
                <c:pt idx="34">
                  <c:v>1.948</c:v>
                </c:pt>
                <c:pt idx="35">
                  <c:v>2.2629999999999999</c:v>
                </c:pt>
                <c:pt idx="36">
                  <c:v>1.9850000000000001</c:v>
                </c:pt>
                <c:pt idx="37">
                  <c:v>2.262</c:v>
                </c:pt>
                <c:pt idx="38">
                  <c:v>1.7410000000000001</c:v>
                </c:pt>
                <c:pt idx="39">
                  <c:v>2.0550000000000002</c:v>
                </c:pt>
                <c:pt idx="40">
                  <c:v>2.1890000000000001</c:v>
                </c:pt>
                <c:pt idx="41">
                  <c:v>2.0790000000000002</c:v>
                </c:pt>
                <c:pt idx="42">
                  <c:v>1.956</c:v>
                </c:pt>
                <c:pt idx="43">
                  <c:v>1.8109999999999999</c:v>
                </c:pt>
                <c:pt idx="44">
                  <c:v>1.9279999999999999</c:v>
                </c:pt>
                <c:pt idx="45">
                  <c:v>2.1059999999999999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E8-48DD-8124-445E50D5A080}"/>
            </c:ext>
          </c:extLst>
        </c:ser>
        <c:ser>
          <c:idx val="1"/>
          <c:order val="1"/>
          <c:tx>
            <c:strRef>
              <c:f>Sheet2!$D$3</c:f>
              <c:strCache>
                <c:ptCount val="1"/>
                <c:pt idx="0">
                  <c:v>UK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5"/>
              <c:layout>
                <c:manualLayout>
                  <c:x val="-6.0574598237784771E-3"/>
                  <c:y val="-6.07882367582160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E8-48DD-8124-445E50D5A0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Sheet2!$B$4:$B$49</c:f>
              <c:strCache>
                <c:ptCount val="46"/>
                <c:pt idx="0">
                  <c:v>2015Q1</c:v>
                </c:pt>
                <c:pt idx="1">
                  <c:v>2015Q2</c:v>
                </c:pt>
                <c:pt idx="2">
                  <c:v>2015Q3</c:v>
                </c:pt>
                <c:pt idx="3">
                  <c:v>2015Q4</c:v>
                </c:pt>
                <c:pt idx="4">
                  <c:v>2016Q1</c:v>
                </c:pt>
                <c:pt idx="5">
                  <c:v>2016Q2</c:v>
                </c:pt>
                <c:pt idx="6">
                  <c:v>2016Q3</c:v>
                </c:pt>
                <c:pt idx="7">
                  <c:v>2016Q4</c:v>
                </c:pt>
                <c:pt idx="8">
                  <c:v>2017Q1</c:v>
                </c:pt>
                <c:pt idx="9">
                  <c:v>2017Q2</c:v>
                </c:pt>
                <c:pt idx="10">
                  <c:v>2017Q3</c:v>
                </c:pt>
                <c:pt idx="11">
                  <c:v>2017Q4</c:v>
                </c:pt>
                <c:pt idx="12">
                  <c:v>2018Q1</c:v>
                </c:pt>
                <c:pt idx="13">
                  <c:v>2018Q2</c:v>
                </c:pt>
                <c:pt idx="14">
                  <c:v>2018Q3</c:v>
                </c:pt>
                <c:pt idx="15">
                  <c:v>2018Q4</c:v>
                </c:pt>
                <c:pt idx="16">
                  <c:v>2019Q1</c:v>
                </c:pt>
                <c:pt idx="17">
                  <c:v>2019Q2</c:v>
                </c:pt>
                <c:pt idx="18">
                  <c:v>2019Q3</c:v>
                </c:pt>
                <c:pt idx="19">
                  <c:v>2019Q4</c:v>
                </c:pt>
                <c:pt idx="20">
                  <c:v>2020Q1</c:v>
                </c:pt>
                <c:pt idx="21">
                  <c:v>2020Q2</c:v>
                </c:pt>
                <c:pt idx="22">
                  <c:v>2020Q3</c:v>
                </c:pt>
                <c:pt idx="23">
                  <c:v>2020Q4</c:v>
                </c:pt>
                <c:pt idx="24">
                  <c:v>2021Q1</c:v>
                </c:pt>
                <c:pt idx="25">
                  <c:v>2021Q2</c:v>
                </c:pt>
                <c:pt idx="26">
                  <c:v>2021Q3</c:v>
                </c:pt>
                <c:pt idx="27">
                  <c:v>2021Q4</c:v>
                </c:pt>
                <c:pt idx="28">
                  <c:v>2022Q1</c:v>
                </c:pt>
                <c:pt idx="29">
                  <c:v>2022Q2</c:v>
                </c:pt>
                <c:pt idx="30">
                  <c:v>2022Q3</c:v>
                </c:pt>
                <c:pt idx="31">
                  <c:v>2022Q4</c:v>
                </c:pt>
                <c:pt idx="32">
                  <c:v>2023Q1</c:v>
                </c:pt>
                <c:pt idx="33">
                  <c:v>2023Q2</c:v>
                </c:pt>
                <c:pt idx="34">
                  <c:v>2023Q3</c:v>
                </c:pt>
                <c:pt idx="35">
                  <c:v>2023Q4</c:v>
                </c:pt>
                <c:pt idx="36">
                  <c:v>2024Q1</c:v>
                </c:pt>
                <c:pt idx="37">
                  <c:v>2024Q2</c:v>
                </c:pt>
                <c:pt idx="38">
                  <c:v>2024Q3</c:v>
                </c:pt>
                <c:pt idx="39">
                  <c:v>2024Q4</c:v>
                </c:pt>
                <c:pt idx="40">
                  <c:v>2025Q1</c:v>
                </c:pt>
                <c:pt idx="41">
                  <c:v>2025Q2</c:v>
                </c:pt>
                <c:pt idx="42">
                  <c:v>2025Q3</c:v>
                </c:pt>
                <c:pt idx="43">
                  <c:v>2025Q4</c:v>
                </c:pt>
                <c:pt idx="44">
                  <c:v>2026Q1</c:v>
                </c:pt>
                <c:pt idx="45">
                  <c:v>2026Q2</c:v>
                </c:pt>
              </c:strCache>
            </c:strRef>
          </c:cat>
          <c:val>
            <c:numRef>
              <c:f>Sheet2!$D$4:$D$49</c:f>
              <c:numCache>
                <c:formatCode>0.00</c:formatCode>
                <c:ptCount val="46"/>
                <c:pt idx="0">
                  <c:v>-0.45300000000000001</c:v>
                </c:pt>
                <c:pt idx="1">
                  <c:v>-0.16800000000000001</c:v>
                </c:pt>
                <c:pt idx="2">
                  <c:v>-0.17100000000000001</c:v>
                </c:pt>
                <c:pt idx="3">
                  <c:v>-0.13500000000000001</c:v>
                </c:pt>
                <c:pt idx="4">
                  <c:v>-0.47399999999999998</c:v>
                </c:pt>
                <c:pt idx="5">
                  <c:v>-0.58399999999999996</c:v>
                </c:pt>
                <c:pt idx="6">
                  <c:v>-1.1519999999999999</c:v>
                </c:pt>
                <c:pt idx="7">
                  <c:v>-0.74</c:v>
                </c:pt>
                <c:pt idx="8">
                  <c:v>-0.77500000000000002</c:v>
                </c:pt>
                <c:pt idx="9">
                  <c:v>-1.036</c:v>
                </c:pt>
                <c:pt idx="10">
                  <c:v>-0.84299999999999997</c:v>
                </c:pt>
                <c:pt idx="11">
                  <c:v>-0.77700000000000002</c:v>
                </c:pt>
                <c:pt idx="12">
                  <c:v>-0.61599999999999999</c:v>
                </c:pt>
                <c:pt idx="13">
                  <c:v>-0.629</c:v>
                </c:pt>
                <c:pt idx="14">
                  <c:v>-0.70299999999999996</c:v>
                </c:pt>
                <c:pt idx="15">
                  <c:v>-0.69599999999999995</c:v>
                </c:pt>
                <c:pt idx="16">
                  <c:v>-0.93</c:v>
                </c:pt>
                <c:pt idx="17">
                  <c:v>-1.0289999999999999</c:v>
                </c:pt>
                <c:pt idx="18">
                  <c:v>-1.456</c:v>
                </c:pt>
                <c:pt idx="19">
                  <c:v>-1.4119999999999999</c:v>
                </c:pt>
                <c:pt idx="20">
                  <c:v>-1.4350000000000001</c:v>
                </c:pt>
                <c:pt idx="21">
                  <c:v>-1.911</c:v>
                </c:pt>
                <c:pt idx="22">
                  <c:v>-1.9970000000000001</c:v>
                </c:pt>
                <c:pt idx="23">
                  <c:v>-1.8280000000000001</c:v>
                </c:pt>
                <c:pt idx="24">
                  <c:v>-1.609</c:v>
                </c:pt>
                <c:pt idx="25">
                  <c:v>-1.3759999999999999</c:v>
                </c:pt>
                <c:pt idx="26">
                  <c:v>-1.335</c:v>
                </c:pt>
                <c:pt idx="27">
                  <c:v>-1.3169999999999999</c:v>
                </c:pt>
                <c:pt idx="28">
                  <c:v>-0.83699999999999997</c:v>
                </c:pt>
                <c:pt idx="29">
                  <c:v>-8.2000000000000003E-2</c:v>
                </c:pt>
                <c:pt idx="30">
                  <c:v>0.32300000000000001</c:v>
                </c:pt>
                <c:pt idx="31">
                  <c:v>1.593</c:v>
                </c:pt>
                <c:pt idx="32">
                  <c:v>1.3720000000000001</c:v>
                </c:pt>
                <c:pt idx="33">
                  <c:v>1.7609999999999999</c:v>
                </c:pt>
                <c:pt idx="34">
                  <c:v>2.3109999999999999</c:v>
                </c:pt>
                <c:pt idx="35">
                  <c:v>1.9710000000000001</c:v>
                </c:pt>
                <c:pt idx="36">
                  <c:v>1.885</c:v>
                </c:pt>
                <c:pt idx="37">
                  <c:v>2</c:v>
                </c:pt>
                <c:pt idx="38">
                  <c:v>1.746</c:v>
                </c:pt>
                <c:pt idx="39">
                  <c:v>2.3050000000000002</c:v>
                </c:pt>
                <c:pt idx="40">
                  <c:v>2.407</c:v>
                </c:pt>
                <c:pt idx="41">
                  <c:v>2.3119999999999998</c:v>
                </c:pt>
                <c:pt idx="42">
                  <c:v>2.4380000000000002</c:v>
                </c:pt>
                <c:pt idx="43">
                  <c:v>2.3540000000000001</c:v>
                </c:pt>
                <c:pt idx="44">
                  <c:v>2.3239999999999998</c:v>
                </c:pt>
                <c:pt idx="45">
                  <c:v>2.6970000000000001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E8-48DD-8124-445E50D5A080}"/>
            </c:ext>
          </c:extLst>
        </c:ser>
        <c:ser>
          <c:idx val="2"/>
          <c:order val="2"/>
          <c:tx>
            <c:strRef>
              <c:f>Sheet2!$E$3</c:f>
              <c:strCache>
                <c:ptCount val="1"/>
                <c:pt idx="0">
                  <c:v>Japan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4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6E8-48DD-8124-445E50D5A0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Sheet2!$B$4:$B$49</c:f>
              <c:strCache>
                <c:ptCount val="46"/>
                <c:pt idx="0">
                  <c:v>2015Q1</c:v>
                </c:pt>
                <c:pt idx="1">
                  <c:v>2015Q2</c:v>
                </c:pt>
                <c:pt idx="2">
                  <c:v>2015Q3</c:v>
                </c:pt>
                <c:pt idx="3">
                  <c:v>2015Q4</c:v>
                </c:pt>
                <c:pt idx="4">
                  <c:v>2016Q1</c:v>
                </c:pt>
                <c:pt idx="5">
                  <c:v>2016Q2</c:v>
                </c:pt>
                <c:pt idx="6">
                  <c:v>2016Q3</c:v>
                </c:pt>
                <c:pt idx="7">
                  <c:v>2016Q4</c:v>
                </c:pt>
                <c:pt idx="8">
                  <c:v>2017Q1</c:v>
                </c:pt>
                <c:pt idx="9">
                  <c:v>2017Q2</c:v>
                </c:pt>
                <c:pt idx="10">
                  <c:v>2017Q3</c:v>
                </c:pt>
                <c:pt idx="11">
                  <c:v>2017Q4</c:v>
                </c:pt>
                <c:pt idx="12">
                  <c:v>2018Q1</c:v>
                </c:pt>
                <c:pt idx="13">
                  <c:v>2018Q2</c:v>
                </c:pt>
                <c:pt idx="14">
                  <c:v>2018Q3</c:v>
                </c:pt>
                <c:pt idx="15">
                  <c:v>2018Q4</c:v>
                </c:pt>
                <c:pt idx="16">
                  <c:v>2019Q1</c:v>
                </c:pt>
                <c:pt idx="17">
                  <c:v>2019Q2</c:v>
                </c:pt>
                <c:pt idx="18">
                  <c:v>2019Q3</c:v>
                </c:pt>
                <c:pt idx="19">
                  <c:v>2019Q4</c:v>
                </c:pt>
                <c:pt idx="20">
                  <c:v>2020Q1</c:v>
                </c:pt>
                <c:pt idx="21">
                  <c:v>2020Q2</c:v>
                </c:pt>
                <c:pt idx="22">
                  <c:v>2020Q3</c:v>
                </c:pt>
                <c:pt idx="23">
                  <c:v>2020Q4</c:v>
                </c:pt>
                <c:pt idx="24">
                  <c:v>2021Q1</c:v>
                </c:pt>
                <c:pt idx="25">
                  <c:v>2021Q2</c:v>
                </c:pt>
                <c:pt idx="26">
                  <c:v>2021Q3</c:v>
                </c:pt>
                <c:pt idx="27">
                  <c:v>2021Q4</c:v>
                </c:pt>
                <c:pt idx="28">
                  <c:v>2022Q1</c:v>
                </c:pt>
                <c:pt idx="29">
                  <c:v>2022Q2</c:v>
                </c:pt>
                <c:pt idx="30">
                  <c:v>2022Q3</c:v>
                </c:pt>
                <c:pt idx="31">
                  <c:v>2022Q4</c:v>
                </c:pt>
                <c:pt idx="32">
                  <c:v>2023Q1</c:v>
                </c:pt>
                <c:pt idx="33">
                  <c:v>2023Q2</c:v>
                </c:pt>
                <c:pt idx="34">
                  <c:v>2023Q3</c:v>
                </c:pt>
                <c:pt idx="35">
                  <c:v>2023Q4</c:v>
                </c:pt>
                <c:pt idx="36">
                  <c:v>2024Q1</c:v>
                </c:pt>
                <c:pt idx="37">
                  <c:v>2024Q2</c:v>
                </c:pt>
                <c:pt idx="38">
                  <c:v>2024Q3</c:v>
                </c:pt>
                <c:pt idx="39">
                  <c:v>2024Q4</c:v>
                </c:pt>
                <c:pt idx="40">
                  <c:v>2025Q1</c:v>
                </c:pt>
                <c:pt idx="41">
                  <c:v>2025Q2</c:v>
                </c:pt>
                <c:pt idx="42">
                  <c:v>2025Q3</c:v>
                </c:pt>
                <c:pt idx="43">
                  <c:v>2025Q4</c:v>
                </c:pt>
                <c:pt idx="44">
                  <c:v>2026Q1</c:v>
                </c:pt>
                <c:pt idx="45">
                  <c:v>2026Q2</c:v>
                </c:pt>
              </c:strCache>
            </c:strRef>
          </c:cat>
          <c:val>
            <c:numRef>
              <c:f>Sheet2!$E$4:$E$49</c:f>
              <c:numCache>
                <c:formatCode>0.00</c:formatCode>
                <c:ptCount val="46"/>
                <c:pt idx="0">
                  <c:v>-1.1830000000000001</c:v>
                </c:pt>
                <c:pt idx="1">
                  <c:v>-1.204</c:v>
                </c:pt>
                <c:pt idx="2">
                  <c:v>-1.135</c:v>
                </c:pt>
                <c:pt idx="3">
                  <c:v>-1.075</c:v>
                </c:pt>
                <c:pt idx="4">
                  <c:v>-1.2929999999999999</c:v>
                </c:pt>
                <c:pt idx="5">
                  <c:v>-1.421</c:v>
                </c:pt>
                <c:pt idx="6">
                  <c:v>-1.3979999999999999</c:v>
                </c:pt>
                <c:pt idx="7">
                  <c:v>-1.298</c:v>
                </c:pt>
                <c:pt idx="8">
                  <c:v>-1.246</c:v>
                </c:pt>
                <c:pt idx="9">
                  <c:v>-1.292</c:v>
                </c:pt>
                <c:pt idx="10">
                  <c:v>-1.2170000000000001</c:v>
                </c:pt>
                <c:pt idx="11">
                  <c:v>-1.222</c:v>
                </c:pt>
                <c:pt idx="12">
                  <c:v>-1.163</c:v>
                </c:pt>
                <c:pt idx="13">
                  <c:v>-1.1919999999999999</c:v>
                </c:pt>
                <c:pt idx="14">
                  <c:v>-0.90300000000000002</c:v>
                </c:pt>
                <c:pt idx="15">
                  <c:v>-1.1599999999999999</c:v>
                </c:pt>
                <c:pt idx="16">
                  <c:v>-1.2090000000000001</c:v>
                </c:pt>
                <c:pt idx="17">
                  <c:v>-1.222</c:v>
                </c:pt>
                <c:pt idx="18">
                  <c:v>-1.304</c:v>
                </c:pt>
                <c:pt idx="19">
                  <c:v>-1.0229999999999999</c:v>
                </c:pt>
                <c:pt idx="20">
                  <c:v>-0.90300000000000002</c:v>
                </c:pt>
                <c:pt idx="21">
                  <c:v>-0.80800000000000005</c:v>
                </c:pt>
                <c:pt idx="22">
                  <c:v>-0.747</c:v>
                </c:pt>
                <c:pt idx="23">
                  <c:v>-0.91700000000000004</c:v>
                </c:pt>
                <c:pt idx="24">
                  <c:v>-0.84599999999999997</c:v>
                </c:pt>
                <c:pt idx="25">
                  <c:v>-0.86699999999999999</c:v>
                </c:pt>
                <c:pt idx="26">
                  <c:v>-1.05</c:v>
                </c:pt>
                <c:pt idx="27">
                  <c:v>-0.85</c:v>
                </c:pt>
                <c:pt idx="28">
                  <c:v>-0.75700000000000001</c:v>
                </c:pt>
                <c:pt idx="29">
                  <c:v>-0.71599999999999997</c:v>
                </c:pt>
                <c:pt idx="30">
                  <c:v>-0.70299999999999996</c:v>
                </c:pt>
                <c:pt idx="31">
                  <c:v>-0.73699999999999999</c:v>
                </c:pt>
                <c:pt idx="32">
                  <c:v>-0.60299999999999998</c:v>
                </c:pt>
                <c:pt idx="33">
                  <c:v>-0.74</c:v>
                </c:pt>
                <c:pt idx="34">
                  <c:v>-0.64200000000000002</c:v>
                </c:pt>
                <c:pt idx="35">
                  <c:v>-0.753</c:v>
                </c:pt>
                <c:pt idx="36">
                  <c:v>-0.54900000000000004</c:v>
                </c:pt>
                <c:pt idx="37">
                  <c:v>-0.33500000000000002</c:v>
                </c:pt>
                <c:pt idx="38">
                  <c:v>-0.47799999999999998</c:v>
                </c:pt>
                <c:pt idx="39">
                  <c:v>-0.53600000000000003</c:v>
                </c:pt>
                <c:pt idx="40">
                  <c:v>-0.34100000000000003</c:v>
                </c:pt>
                <c:pt idx="41">
                  <c:v>-0.26500000000000001</c:v>
                </c:pt>
                <c:pt idx="42">
                  <c:v>-0.123</c:v>
                </c:pt>
                <c:pt idx="43">
                  <c:v>6.8000000000000005E-2</c:v>
                </c:pt>
                <c:pt idx="44">
                  <c:v>0.49099999999999999</c:v>
                </c:pt>
                <c:pt idx="45">
                  <c:v>0.85799999999999998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E8-48DD-8124-445E50D5A080}"/>
            </c:ext>
          </c:extLst>
        </c:ser>
        <c:ser>
          <c:idx val="3"/>
          <c:order val="3"/>
          <c:tx>
            <c:strRef>
              <c:f>Sheet2!$F$3</c:f>
              <c:strCache>
                <c:ptCount val="1"/>
                <c:pt idx="0">
                  <c:v>Europodručje</c:v>
                </c:pt>
              </c:strCache>
            </c:strRef>
          </c:tx>
          <c:spPr>
            <a:ln w="571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2.301834733035826E-2"/>
                  <c:y val="-3.03941183791079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6E8-48DD-8124-445E50D5A080}"/>
                </c:ext>
              </c:extLst>
            </c:dLbl>
            <c:dLbl>
              <c:idx val="15"/>
              <c:layout>
                <c:manualLayout>
                  <c:x val="-2.301834733035826E-2"/>
                  <c:y val="-4.20841639095341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6E8-48DD-8124-445E50D5A080}"/>
                </c:ext>
              </c:extLst>
            </c:dLbl>
            <c:dLbl>
              <c:idx val="26"/>
              <c:layout>
                <c:manualLayout>
                  <c:x val="-1.574939554182404E-2"/>
                  <c:y val="2.80561092730226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6E8-48DD-8124-445E50D5A080}"/>
                </c:ext>
              </c:extLst>
            </c:dLbl>
            <c:dLbl>
              <c:idx val="39"/>
              <c:layout>
                <c:manualLayout>
                  <c:x val="-1.9383871436091129E-2"/>
                  <c:y val="2.80561092730227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6E8-48DD-8124-445E50D5A080}"/>
                </c:ext>
              </c:extLst>
            </c:dLbl>
            <c:dLbl>
              <c:idx val="4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6E8-48DD-8124-445E50D5A0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Sheet2!$B$4:$B$49</c:f>
              <c:strCache>
                <c:ptCount val="46"/>
                <c:pt idx="0">
                  <c:v>2015Q1</c:v>
                </c:pt>
                <c:pt idx="1">
                  <c:v>2015Q2</c:v>
                </c:pt>
                <c:pt idx="2">
                  <c:v>2015Q3</c:v>
                </c:pt>
                <c:pt idx="3">
                  <c:v>2015Q4</c:v>
                </c:pt>
                <c:pt idx="4">
                  <c:v>2016Q1</c:v>
                </c:pt>
                <c:pt idx="5">
                  <c:v>2016Q2</c:v>
                </c:pt>
                <c:pt idx="6">
                  <c:v>2016Q3</c:v>
                </c:pt>
                <c:pt idx="7">
                  <c:v>2016Q4</c:v>
                </c:pt>
                <c:pt idx="8">
                  <c:v>2017Q1</c:v>
                </c:pt>
                <c:pt idx="9">
                  <c:v>2017Q2</c:v>
                </c:pt>
                <c:pt idx="10">
                  <c:v>2017Q3</c:v>
                </c:pt>
                <c:pt idx="11">
                  <c:v>2017Q4</c:v>
                </c:pt>
                <c:pt idx="12">
                  <c:v>2018Q1</c:v>
                </c:pt>
                <c:pt idx="13">
                  <c:v>2018Q2</c:v>
                </c:pt>
                <c:pt idx="14">
                  <c:v>2018Q3</c:v>
                </c:pt>
                <c:pt idx="15">
                  <c:v>2018Q4</c:v>
                </c:pt>
                <c:pt idx="16">
                  <c:v>2019Q1</c:v>
                </c:pt>
                <c:pt idx="17">
                  <c:v>2019Q2</c:v>
                </c:pt>
                <c:pt idx="18">
                  <c:v>2019Q3</c:v>
                </c:pt>
                <c:pt idx="19">
                  <c:v>2019Q4</c:v>
                </c:pt>
                <c:pt idx="20">
                  <c:v>2020Q1</c:v>
                </c:pt>
                <c:pt idx="21">
                  <c:v>2020Q2</c:v>
                </c:pt>
                <c:pt idx="22">
                  <c:v>2020Q3</c:v>
                </c:pt>
                <c:pt idx="23">
                  <c:v>2020Q4</c:v>
                </c:pt>
                <c:pt idx="24">
                  <c:v>2021Q1</c:v>
                </c:pt>
                <c:pt idx="25">
                  <c:v>2021Q2</c:v>
                </c:pt>
                <c:pt idx="26">
                  <c:v>2021Q3</c:v>
                </c:pt>
                <c:pt idx="27">
                  <c:v>2021Q4</c:v>
                </c:pt>
                <c:pt idx="28">
                  <c:v>2022Q1</c:v>
                </c:pt>
                <c:pt idx="29">
                  <c:v>2022Q2</c:v>
                </c:pt>
                <c:pt idx="30">
                  <c:v>2022Q3</c:v>
                </c:pt>
                <c:pt idx="31">
                  <c:v>2022Q4</c:v>
                </c:pt>
                <c:pt idx="32">
                  <c:v>2023Q1</c:v>
                </c:pt>
                <c:pt idx="33">
                  <c:v>2023Q2</c:v>
                </c:pt>
                <c:pt idx="34">
                  <c:v>2023Q3</c:v>
                </c:pt>
                <c:pt idx="35">
                  <c:v>2023Q4</c:v>
                </c:pt>
                <c:pt idx="36">
                  <c:v>2024Q1</c:v>
                </c:pt>
                <c:pt idx="37">
                  <c:v>2024Q2</c:v>
                </c:pt>
                <c:pt idx="38">
                  <c:v>2024Q3</c:v>
                </c:pt>
                <c:pt idx="39">
                  <c:v>2024Q4</c:v>
                </c:pt>
                <c:pt idx="40">
                  <c:v>2025Q1</c:v>
                </c:pt>
                <c:pt idx="41">
                  <c:v>2025Q2</c:v>
                </c:pt>
                <c:pt idx="42">
                  <c:v>2025Q3</c:v>
                </c:pt>
                <c:pt idx="43">
                  <c:v>2025Q4</c:v>
                </c:pt>
                <c:pt idx="44">
                  <c:v>2026Q1</c:v>
                </c:pt>
                <c:pt idx="45">
                  <c:v>2026Q2</c:v>
                </c:pt>
              </c:strCache>
            </c:strRef>
          </c:cat>
          <c:val>
            <c:numRef>
              <c:f>Sheet2!$F$4:$F$49</c:f>
              <c:numCache>
                <c:formatCode>0.00</c:formatCode>
                <c:ptCount val="46"/>
                <c:pt idx="0">
                  <c:v>-0.86599999999999999</c:v>
                </c:pt>
                <c:pt idx="1">
                  <c:v>-0.61899999999999999</c:v>
                </c:pt>
                <c:pt idx="2">
                  <c:v>-0.28899999999999998</c:v>
                </c:pt>
                <c:pt idx="3">
                  <c:v>-0.73399999999999999</c:v>
                </c:pt>
                <c:pt idx="4">
                  <c:v>-0.94199999999999995</c:v>
                </c:pt>
                <c:pt idx="5">
                  <c:v>-1.0409999999999999</c:v>
                </c:pt>
                <c:pt idx="6">
                  <c:v>-1.28</c:v>
                </c:pt>
                <c:pt idx="7">
                  <c:v>-0.79500000000000004</c:v>
                </c:pt>
                <c:pt idx="8">
                  <c:v>-0.49199999999999999</c:v>
                </c:pt>
                <c:pt idx="9">
                  <c:v>-0.73499999999999999</c:v>
                </c:pt>
                <c:pt idx="10">
                  <c:v>-0.78200000000000003</c:v>
                </c:pt>
                <c:pt idx="11">
                  <c:v>-0.9</c:v>
                </c:pt>
                <c:pt idx="12">
                  <c:v>-0.75800000000000001</c:v>
                </c:pt>
                <c:pt idx="13">
                  <c:v>-0.72699999999999998</c:v>
                </c:pt>
                <c:pt idx="14">
                  <c:v>-0.66200000000000003</c:v>
                </c:pt>
                <c:pt idx="15">
                  <c:v>-0.45</c:v>
                </c:pt>
                <c:pt idx="16">
                  <c:v>-0.83099999999999996</c:v>
                </c:pt>
                <c:pt idx="17">
                  <c:v>-1.091</c:v>
                </c:pt>
                <c:pt idx="18">
                  <c:v>-1.6739999999999999</c:v>
                </c:pt>
                <c:pt idx="19">
                  <c:v>-1.6180000000000001</c:v>
                </c:pt>
                <c:pt idx="20">
                  <c:v>-1.6060000000000001</c:v>
                </c:pt>
                <c:pt idx="21">
                  <c:v>-1.385</c:v>
                </c:pt>
                <c:pt idx="22">
                  <c:v>-1.7250000000000001</c:v>
                </c:pt>
                <c:pt idx="23">
                  <c:v>-1.8240000000000001</c:v>
                </c:pt>
                <c:pt idx="24">
                  <c:v>-1.861</c:v>
                </c:pt>
                <c:pt idx="25">
                  <c:v>-1.514</c:v>
                </c:pt>
                <c:pt idx="26">
                  <c:v>-1.756</c:v>
                </c:pt>
                <c:pt idx="27">
                  <c:v>-1.58</c:v>
                </c:pt>
                <c:pt idx="28">
                  <c:v>-1.159</c:v>
                </c:pt>
                <c:pt idx="29">
                  <c:v>3.6999999999999998E-2</c:v>
                </c:pt>
                <c:pt idx="30">
                  <c:v>0.28000000000000003</c:v>
                </c:pt>
                <c:pt idx="31">
                  <c:v>0.93200000000000005</c:v>
                </c:pt>
                <c:pt idx="32">
                  <c:v>1.1679999999999999</c:v>
                </c:pt>
                <c:pt idx="33">
                  <c:v>1.147</c:v>
                </c:pt>
                <c:pt idx="34">
                  <c:v>1.323</c:v>
                </c:pt>
                <c:pt idx="35">
                  <c:v>1.2909999999999999</c:v>
                </c:pt>
                <c:pt idx="36">
                  <c:v>0.95099999999999996</c:v>
                </c:pt>
                <c:pt idx="37">
                  <c:v>1.127</c:v>
                </c:pt>
                <c:pt idx="38">
                  <c:v>0.97699999999999998</c:v>
                </c:pt>
                <c:pt idx="39">
                  <c:v>0.88600000000000001</c:v>
                </c:pt>
                <c:pt idx="40">
                  <c:v>1.1459999999999999</c:v>
                </c:pt>
                <c:pt idx="41">
                  <c:v>1.0780000000000001</c:v>
                </c:pt>
                <c:pt idx="42">
                  <c:v>1.2110000000000001</c:v>
                </c:pt>
                <c:pt idx="43">
                  <c:v>1.18</c:v>
                </c:pt>
                <c:pt idx="44">
                  <c:v>1.2609999999999999</c:v>
                </c:pt>
                <c:pt idx="45">
                  <c:v>1.4930000000000001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E8-48DD-8124-445E50D5A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1517247"/>
        <c:axId val="876049743"/>
      </c:lineChart>
      <c:catAx>
        <c:axId val="881517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76049743"/>
        <c:crosses val="autoZero"/>
        <c:auto val="1"/>
        <c:lblAlgn val="ctr"/>
        <c:lblOffset val="100"/>
        <c:noMultiLvlLbl val="0"/>
      </c:catAx>
      <c:valAx>
        <c:axId val="8760497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81517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sr-Latn-R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b="1" dirty="0"/>
              <a:t>Referentne kamatne stope u vođenju</a:t>
            </a:r>
            <a:r>
              <a:rPr lang="hr-HR" b="1" baseline="0" dirty="0"/>
              <a:t> monetarne politike i projekcije MMF-a za razdoblje 2027.-2029. </a:t>
            </a:r>
            <a:r>
              <a:rPr lang="hr-HR" baseline="0" dirty="0"/>
              <a:t>, u %, kvartalni prosjeci</a:t>
            </a:r>
            <a:endParaRPr lang="hr-H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r-HR"/>
        </a:p>
      </c:txPr>
    </c:title>
    <c:autoTitleDeleted val="0"/>
    <c:plotArea>
      <c:layout>
        <c:manualLayout>
          <c:layoutTarget val="inner"/>
          <c:xMode val="edge"/>
          <c:yMode val="edge"/>
          <c:x val="5.4413883272157827E-2"/>
          <c:y val="0.21881515553162123"/>
          <c:w val="0.93255735244318239"/>
          <c:h val="0.55757910014116541"/>
        </c:manualLayout>
      </c:layout>
      <c:lineChart>
        <c:grouping val="standard"/>
        <c:varyColors val="0"/>
        <c:ser>
          <c:idx val="0"/>
          <c:order val="0"/>
          <c:tx>
            <c:strRef>
              <c:f>Sheet4!$C$3</c:f>
              <c:strCache>
                <c:ptCount val="1"/>
                <c:pt idx="0">
                  <c:v>SAD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7.1065987007235239E-3"/>
                  <c:y val="-3.4761021399240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5E-48AC-8C99-0501C5ADC689}"/>
                </c:ext>
              </c:extLst>
            </c:dLbl>
            <c:dLbl>
              <c:idx val="5"/>
              <c:layout>
                <c:manualLayout>
                  <c:x val="-1.7766496751808754E-2"/>
                  <c:y val="-5.21415320988608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5E-48AC-8C99-0501C5ADC689}"/>
                </c:ext>
              </c:extLst>
            </c:dLbl>
            <c:dLbl>
              <c:idx val="7"/>
              <c:layout>
                <c:manualLayout>
                  <c:x val="-2.8426394802894051E-2"/>
                  <c:y val="-4.56238405865032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5E-48AC-8C99-0501C5ADC689}"/>
                </c:ext>
              </c:extLst>
            </c:dLbl>
            <c:dLbl>
              <c:idx val="9"/>
              <c:layout>
                <c:manualLayout>
                  <c:x val="-2.6057528569319508E-2"/>
                  <c:y val="-3.9106149074145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95E-48AC-8C99-0501C5ADC689}"/>
                </c:ext>
              </c:extLst>
            </c:dLbl>
            <c:dLbl>
              <c:idx val="10"/>
              <c:layout>
                <c:manualLayout>
                  <c:x val="-1.6582063635021505E-2"/>
                  <c:y val="-3.9106149074145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95E-48AC-8C99-0501C5ADC689}"/>
                </c:ext>
              </c:extLst>
            </c:dLbl>
            <c:dLbl>
              <c:idx val="13"/>
              <c:layout>
                <c:manualLayout>
                  <c:x val="-2.0135362985383341E-2"/>
                  <c:y val="-3.2588457561788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95E-48AC-8C99-0501C5ADC689}"/>
                </c:ext>
              </c:extLst>
            </c:dLbl>
            <c:dLbl>
              <c:idx val="17"/>
              <c:layout>
                <c:manualLayout>
                  <c:x val="-1.7766496751808754E-2"/>
                  <c:y val="-4.5623840586503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95E-48AC-8C99-0501C5ADC6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Sheet4!$B$4:$B$24</c:f>
              <c:strCache>
                <c:ptCount val="21"/>
                <c:pt idx="0">
                  <c:v>2024Q4</c:v>
                </c:pt>
                <c:pt idx="1">
                  <c:v>2025Q1</c:v>
                </c:pt>
                <c:pt idx="2">
                  <c:v>2025Q2</c:v>
                </c:pt>
                <c:pt idx="3">
                  <c:v>2025Q3</c:v>
                </c:pt>
                <c:pt idx="4">
                  <c:v>2025Q4</c:v>
                </c:pt>
                <c:pt idx="5">
                  <c:v>2026Q1</c:v>
                </c:pt>
                <c:pt idx="6">
                  <c:v>2026Q2</c:v>
                </c:pt>
                <c:pt idx="7">
                  <c:v>2026Q3</c:v>
                </c:pt>
                <c:pt idx="8">
                  <c:v>2026Q4</c:v>
                </c:pt>
                <c:pt idx="9">
                  <c:v>2027Q1</c:v>
                </c:pt>
                <c:pt idx="10">
                  <c:v>2027Q2</c:v>
                </c:pt>
                <c:pt idx="11">
                  <c:v>2027Q3</c:v>
                </c:pt>
                <c:pt idx="12">
                  <c:v>2027Q4</c:v>
                </c:pt>
                <c:pt idx="13">
                  <c:v>2028Q1</c:v>
                </c:pt>
                <c:pt idx="14">
                  <c:v>2028Q2</c:v>
                </c:pt>
                <c:pt idx="15">
                  <c:v>2028Q3</c:v>
                </c:pt>
                <c:pt idx="16">
                  <c:v>2028Q4</c:v>
                </c:pt>
                <c:pt idx="17">
                  <c:v>2029Q1</c:v>
                </c:pt>
                <c:pt idx="18">
                  <c:v>2029Q2</c:v>
                </c:pt>
                <c:pt idx="19">
                  <c:v>2029Q3</c:v>
                </c:pt>
                <c:pt idx="20">
                  <c:v>2029Q4</c:v>
                </c:pt>
              </c:strCache>
            </c:strRef>
          </c:cat>
          <c:val>
            <c:numRef>
              <c:f>Sheet4!$C$4:$C$24</c:f>
              <c:numCache>
                <c:formatCode>0.0</c:formatCode>
                <c:ptCount val="21"/>
                <c:pt idx="0">
                  <c:v>4.694</c:v>
                </c:pt>
                <c:pt idx="1">
                  <c:v>4.375</c:v>
                </c:pt>
                <c:pt idx="2">
                  <c:v>4.375</c:v>
                </c:pt>
                <c:pt idx="3">
                  <c:v>4.3410000000000002</c:v>
                </c:pt>
                <c:pt idx="4">
                  <c:v>3.8969999999999998</c:v>
                </c:pt>
                <c:pt idx="5">
                  <c:v>3.625</c:v>
                </c:pt>
                <c:pt idx="6">
                  <c:v>3.625</c:v>
                </c:pt>
                <c:pt idx="7">
                  <c:v>3.6669999999999998</c:v>
                </c:pt>
                <c:pt idx="8">
                  <c:v>3.9169999999999998</c:v>
                </c:pt>
                <c:pt idx="9">
                  <c:v>4.125</c:v>
                </c:pt>
                <c:pt idx="10">
                  <c:v>4.125</c:v>
                </c:pt>
                <c:pt idx="11">
                  <c:v>4.125</c:v>
                </c:pt>
                <c:pt idx="12">
                  <c:v>4.125</c:v>
                </c:pt>
                <c:pt idx="13">
                  <c:v>4.125</c:v>
                </c:pt>
                <c:pt idx="14">
                  <c:v>4.125</c:v>
                </c:pt>
                <c:pt idx="15">
                  <c:v>4.125</c:v>
                </c:pt>
                <c:pt idx="16">
                  <c:v>4.0830000000000002</c:v>
                </c:pt>
                <c:pt idx="17">
                  <c:v>3.875</c:v>
                </c:pt>
                <c:pt idx="18">
                  <c:v>3.875</c:v>
                </c:pt>
                <c:pt idx="19">
                  <c:v>3.875</c:v>
                </c:pt>
                <c:pt idx="20">
                  <c:v>3.8330000000000002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5E-48AC-8C99-0501C5ADC689}"/>
            </c:ext>
          </c:extLst>
        </c:ser>
        <c:ser>
          <c:idx val="1"/>
          <c:order val="1"/>
          <c:tx>
            <c:strRef>
              <c:f>Sheet4!$D$3</c:f>
              <c:strCache>
                <c:ptCount val="1"/>
                <c:pt idx="0">
                  <c:v>Europodručje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8.2910318175107734E-3"/>
                  <c:y val="-3.2588457561788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95E-48AC-8C99-0501C5ADC689}"/>
                </c:ext>
              </c:extLst>
            </c:dLbl>
            <c:dLbl>
              <c:idx val="5"/>
              <c:layout>
                <c:manualLayout>
                  <c:x val="-2.4873095452532256E-2"/>
                  <c:y val="-4.1278712911598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95E-48AC-8C99-0501C5ADC689}"/>
                </c:ext>
              </c:extLst>
            </c:dLbl>
            <c:dLbl>
              <c:idx val="7"/>
              <c:layout>
                <c:manualLayout>
                  <c:x val="-2.9610827919681258E-2"/>
                  <c:y val="-3.9106149074145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5E-48AC-8C99-0501C5ADC689}"/>
                </c:ext>
              </c:extLst>
            </c:dLbl>
            <c:dLbl>
              <c:idx val="9"/>
              <c:layout>
                <c:manualLayout>
                  <c:x val="-2.7241961686106757E-2"/>
                  <c:y val="-3.91061490741456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95E-48AC-8C99-0501C5ADC689}"/>
                </c:ext>
              </c:extLst>
            </c:dLbl>
            <c:dLbl>
              <c:idx val="10"/>
              <c:layout>
                <c:manualLayout>
                  <c:x val="-2.4873095452532256E-2"/>
                  <c:y val="-3.91061490741456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95E-48AC-8C99-0501C5ADC689}"/>
                </c:ext>
              </c:extLst>
            </c:dLbl>
            <c:dLbl>
              <c:idx val="13"/>
              <c:layout>
                <c:manualLayout>
                  <c:x val="-1.4213197401447091E-2"/>
                  <c:y val="-4.34512767490507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95E-48AC-8C99-0501C5ADC689}"/>
                </c:ext>
              </c:extLst>
            </c:dLbl>
            <c:dLbl>
              <c:idx val="16"/>
              <c:layout>
                <c:manualLayout>
                  <c:x val="-1.3028764284659754E-2"/>
                  <c:y val="-5.86592236112185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95E-48AC-8C99-0501C5ADC6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Sheet4!$B$4:$B$24</c:f>
              <c:strCache>
                <c:ptCount val="21"/>
                <c:pt idx="0">
                  <c:v>2024Q4</c:v>
                </c:pt>
                <c:pt idx="1">
                  <c:v>2025Q1</c:v>
                </c:pt>
                <c:pt idx="2">
                  <c:v>2025Q2</c:v>
                </c:pt>
                <c:pt idx="3">
                  <c:v>2025Q3</c:v>
                </c:pt>
                <c:pt idx="4">
                  <c:v>2025Q4</c:v>
                </c:pt>
                <c:pt idx="5">
                  <c:v>2026Q1</c:v>
                </c:pt>
                <c:pt idx="6">
                  <c:v>2026Q2</c:v>
                </c:pt>
                <c:pt idx="7">
                  <c:v>2026Q3</c:v>
                </c:pt>
                <c:pt idx="8">
                  <c:v>2026Q4</c:v>
                </c:pt>
                <c:pt idx="9">
                  <c:v>2027Q1</c:v>
                </c:pt>
                <c:pt idx="10">
                  <c:v>2027Q2</c:v>
                </c:pt>
                <c:pt idx="11">
                  <c:v>2027Q3</c:v>
                </c:pt>
                <c:pt idx="12">
                  <c:v>2027Q4</c:v>
                </c:pt>
                <c:pt idx="13">
                  <c:v>2028Q1</c:v>
                </c:pt>
                <c:pt idx="14">
                  <c:v>2028Q2</c:v>
                </c:pt>
                <c:pt idx="15">
                  <c:v>2028Q3</c:v>
                </c:pt>
                <c:pt idx="16">
                  <c:v>2028Q4</c:v>
                </c:pt>
                <c:pt idx="17">
                  <c:v>2029Q1</c:v>
                </c:pt>
                <c:pt idx="18">
                  <c:v>2029Q2</c:v>
                </c:pt>
                <c:pt idx="19">
                  <c:v>2029Q3</c:v>
                </c:pt>
                <c:pt idx="20">
                  <c:v>2029Q4</c:v>
                </c:pt>
              </c:strCache>
            </c:strRef>
          </c:cat>
          <c:val>
            <c:numRef>
              <c:f>Sheet4!$D$4:$D$24</c:f>
              <c:numCache>
                <c:formatCode>0.0</c:formatCode>
                <c:ptCount val="21"/>
                <c:pt idx="0">
                  <c:v>3.27</c:v>
                </c:pt>
                <c:pt idx="1">
                  <c:v>2.75</c:v>
                </c:pt>
                <c:pt idx="2">
                  <c:v>2.1669999999999998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2.0830000000000002</c:v>
                </c:pt>
                <c:pt idx="7">
                  <c:v>2.3330000000000002</c:v>
                </c:pt>
                <c:pt idx="8">
                  <c:v>2.5830000000000002</c:v>
                </c:pt>
                <c:pt idx="9">
                  <c:v>2.8330000000000002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2.9169999999999998</c:v>
                </c:pt>
                <c:pt idx="14">
                  <c:v>2.6669999999999998</c:v>
                </c:pt>
                <c:pt idx="15">
                  <c:v>2.4169999999999998</c:v>
                </c:pt>
                <c:pt idx="16">
                  <c:v>2.25</c:v>
                </c:pt>
                <c:pt idx="17">
                  <c:v>2.25</c:v>
                </c:pt>
                <c:pt idx="18">
                  <c:v>2.25</c:v>
                </c:pt>
                <c:pt idx="19">
                  <c:v>2.1669999999999998</c:v>
                </c:pt>
                <c:pt idx="2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5E-48AC-8C99-0501C5ADC689}"/>
            </c:ext>
          </c:extLst>
        </c:ser>
        <c:ser>
          <c:idx val="2"/>
          <c:order val="2"/>
          <c:tx>
            <c:strRef>
              <c:f>Sheet4!$E$3</c:f>
              <c:strCache>
                <c:ptCount val="1"/>
                <c:pt idx="0">
                  <c:v>Japan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1.1844331167872504E-2"/>
                  <c:y val="-5.648665977376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95E-48AC-8C99-0501C5ADC689}"/>
                </c:ext>
              </c:extLst>
            </c:dLbl>
            <c:dLbl>
              <c:idx val="5"/>
              <c:layout>
                <c:manualLayout>
                  <c:x val="-2.1319796102170507E-2"/>
                  <c:y val="-3.6933585236693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95E-48AC-8C99-0501C5ADC689}"/>
                </c:ext>
              </c:extLst>
            </c:dLbl>
            <c:dLbl>
              <c:idx val="7"/>
              <c:layout>
                <c:manualLayout>
                  <c:x val="-2.25042292189578E-2"/>
                  <c:y val="-6.08317874486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5E-48AC-8C99-0501C5ADC689}"/>
                </c:ext>
              </c:extLst>
            </c:dLbl>
            <c:dLbl>
              <c:idx val="9"/>
              <c:layout>
                <c:manualLayout>
                  <c:x val="-2.6057528569319508E-2"/>
                  <c:y val="-3.69335852366931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95E-48AC-8C99-0501C5ADC689}"/>
                </c:ext>
              </c:extLst>
            </c:dLbl>
            <c:dLbl>
              <c:idx val="10"/>
              <c:layout>
                <c:manualLayout>
                  <c:x val="-1.6582063635021505E-2"/>
                  <c:y val="-4.77964044239558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r-Latn-R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95E-48AC-8C99-0501C5ADC6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Sheet4!$B$4:$B$24</c:f>
              <c:strCache>
                <c:ptCount val="21"/>
                <c:pt idx="0">
                  <c:v>2024Q4</c:v>
                </c:pt>
                <c:pt idx="1">
                  <c:v>2025Q1</c:v>
                </c:pt>
                <c:pt idx="2">
                  <c:v>2025Q2</c:v>
                </c:pt>
                <c:pt idx="3">
                  <c:v>2025Q3</c:v>
                </c:pt>
                <c:pt idx="4">
                  <c:v>2025Q4</c:v>
                </c:pt>
                <c:pt idx="5">
                  <c:v>2026Q1</c:v>
                </c:pt>
                <c:pt idx="6">
                  <c:v>2026Q2</c:v>
                </c:pt>
                <c:pt idx="7">
                  <c:v>2026Q3</c:v>
                </c:pt>
                <c:pt idx="8">
                  <c:v>2026Q4</c:v>
                </c:pt>
                <c:pt idx="9">
                  <c:v>2027Q1</c:v>
                </c:pt>
                <c:pt idx="10">
                  <c:v>2027Q2</c:v>
                </c:pt>
                <c:pt idx="11">
                  <c:v>2027Q3</c:v>
                </c:pt>
                <c:pt idx="12">
                  <c:v>2027Q4</c:v>
                </c:pt>
                <c:pt idx="13">
                  <c:v>2028Q1</c:v>
                </c:pt>
                <c:pt idx="14">
                  <c:v>2028Q2</c:v>
                </c:pt>
                <c:pt idx="15">
                  <c:v>2028Q3</c:v>
                </c:pt>
                <c:pt idx="16">
                  <c:v>2028Q4</c:v>
                </c:pt>
                <c:pt idx="17">
                  <c:v>2029Q1</c:v>
                </c:pt>
                <c:pt idx="18">
                  <c:v>2029Q2</c:v>
                </c:pt>
                <c:pt idx="19">
                  <c:v>2029Q3</c:v>
                </c:pt>
                <c:pt idx="20">
                  <c:v>2029Q4</c:v>
                </c:pt>
              </c:strCache>
            </c:strRef>
          </c:cat>
          <c:val>
            <c:numRef>
              <c:f>Sheet4!$E$4:$E$24</c:f>
              <c:numCache>
                <c:formatCode>0.0</c:formatCode>
                <c:ptCount val="21"/>
                <c:pt idx="0">
                  <c:v>0.22700000000000001</c:v>
                </c:pt>
                <c:pt idx="1">
                  <c:v>0.41599999999999998</c:v>
                </c:pt>
                <c:pt idx="2">
                  <c:v>0.47699999999999998</c:v>
                </c:pt>
                <c:pt idx="3">
                  <c:v>0.47699999999999998</c:v>
                </c:pt>
                <c:pt idx="4">
                  <c:v>0.504</c:v>
                </c:pt>
                <c:pt idx="5">
                  <c:v>0.72799999999999998</c:v>
                </c:pt>
                <c:pt idx="6">
                  <c:v>0.76500000000000001</c:v>
                </c:pt>
                <c:pt idx="7">
                  <c:v>0.999</c:v>
                </c:pt>
                <c:pt idx="8">
                  <c:v>1.2250000000000001</c:v>
                </c:pt>
                <c:pt idx="9">
                  <c:v>1.35</c:v>
                </c:pt>
                <c:pt idx="10">
                  <c:v>1.5</c:v>
                </c:pt>
                <c:pt idx="11">
                  <c:v>1.5</c:v>
                </c:pt>
                <c:pt idx="12">
                  <c:v>1.5</c:v>
                </c:pt>
                <c:pt idx="13">
                  <c:v>1.5</c:v>
                </c:pt>
                <c:pt idx="14">
                  <c:v>1.5</c:v>
                </c:pt>
                <c:pt idx="15">
                  <c:v>1.5</c:v>
                </c:pt>
                <c:pt idx="16">
                  <c:v>1.5</c:v>
                </c:pt>
                <c:pt idx="17">
                  <c:v>1.5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5E-48AC-8C99-0501C5ADC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1498687"/>
        <c:axId val="875990223"/>
      </c:lineChart>
      <c:catAx>
        <c:axId val="88149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75990223"/>
        <c:crosses val="autoZero"/>
        <c:auto val="1"/>
        <c:lblAlgn val="ctr"/>
        <c:lblOffset val="100"/>
        <c:noMultiLvlLbl val="0"/>
      </c:catAx>
      <c:valAx>
        <c:axId val="875990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81498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sr-Latn-R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2400" b="1" dirty="0"/>
              <a:t>Indeksi cijena sirovina i projekcije za 2027.</a:t>
            </a:r>
            <a:r>
              <a:rPr lang="hr-HR" sz="2400" dirty="0"/>
              <a:t> (2024.=100)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Sheet3!$C$3</c:f>
              <c:strCache>
                <c:ptCount val="1"/>
                <c:pt idx="0">
                  <c:v>Energenti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2.2151899040830567E-2"/>
                  <c:y val="3.8965288407204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381-414B-8E3F-E9F39AF0EFFA}"/>
                </c:ext>
              </c:extLst>
            </c:dLbl>
            <c:dLbl>
              <c:idx val="4"/>
              <c:layout>
                <c:manualLayout>
                  <c:x val="-2.8305204329950113E-2"/>
                  <c:y val="3.667321261854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381-414B-8E3F-E9F39AF0EFFA}"/>
                </c:ext>
              </c:extLst>
            </c:dLbl>
            <c:dLbl>
              <c:idx val="5"/>
              <c:layout>
                <c:manualLayout>
                  <c:x val="-2.9535865387774033E-2"/>
                  <c:y val="-4.1257364195863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381-414B-8E3F-E9F39AF0EFFA}"/>
                </c:ext>
              </c:extLst>
            </c:dLbl>
            <c:dLbl>
              <c:idx val="8"/>
              <c:layout>
                <c:manualLayout>
                  <c:x val="-3.076652644559804E-2"/>
                  <c:y val="-2.7504909463908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381-414B-8E3F-E9F39AF0EFFA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381-414B-8E3F-E9F39AF0EFFA}"/>
                </c:ext>
              </c:extLst>
            </c:dLbl>
            <c:dLbl>
              <c:idx val="10"/>
              <c:layout>
                <c:manualLayout>
                  <c:x val="-1.4767932693887017E-2"/>
                  <c:y val="-1.3752454731954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81-414B-8E3F-E9F39AF0EFFA}"/>
                </c:ext>
              </c:extLst>
            </c:dLbl>
            <c:dLbl>
              <c:idx val="11"/>
              <c:layout>
                <c:manualLayout>
                  <c:x val="-2.2151899040830522E-2"/>
                  <c:y val="-3.2089061041226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381-414B-8E3F-E9F39AF0EFFA}"/>
                </c:ext>
              </c:extLst>
            </c:dLbl>
            <c:dLbl>
              <c:idx val="12"/>
              <c:layout>
                <c:manualLayout>
                  <c:x val="-1.4767932693887017E-2"/>
                  <c:y val="-2.750490946390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381-414B-8E3F-E9F39AF0E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Sheet3!$B$4:$B$16</c:f>
              <c:strCache>
                <c:ptCount val="13"/>
                <c:pt idx="0">
                  <c:v>2024Q4</c:v>
                </c:pt>
                <c:pt idx="1">
                  <c:v>2025Q1</c:v>
                </c:pt>
                <c:pt idx="2">
                  <c:v>2025Q2</c:v>
                </c:pt>
                <c:pt idx="3">
                  <c:v>2025Q3</c:v>
                </c:pt>
                <c:pt idx="4">
                  <c:v>2025Q4</c:v>
                </c:pt>
                <c:pt idx="5">
                  <c:v>2026Q1</c:v>
                </c:pt>
                <c:pt idx="6">
                  <c:v>2026Q2</c:v>
                </c:pt>
                <c:pt idx="7">
                  <c:v>2026Q3</c:v>
                </c:pt>
                <c:pt idx="8">
                  <c:v>2026Q4</c:v>
                </c:pt>
                <c:pt idx="9">
                  <c:v>2027Q1</c:v>
                </c:pt>
                <c:pt idx="10">
                  <c:v>2027Q2</c:v>
                </c:pt>
                <c:pt idx="11">
                  <c:v>2027Q3</c:v>
                </c:pt>
                <c:pt idx="12">
                  <c:v>2027Q4</c:v>
                </c:pt>
              </c:strCache>
            </c:strRef>
          </c:cat>
          <c:val>
            <c:numRef>
              <c:f>Sheet3!$C$4:$C$16</c:f>
              <c:numCache>
                <c:formatCode>0.0</c:formatCode>
                <c:ptCount val="13"/>
                <c:pt idx="0">
                  <c:v>100</c:v>
                </c:pt>
                <c:pt idx="1">
                  <c:v>102.393</c:v>
                </c:pt>
                <c:pt idx="2">
                  <c:v>90.397999999999996</c:v>
                </c:pt>
                <c:pt idx="3">
                  <c:v>90.484999999999999</c:v>
                </c:pt>
                <c:pt idx="4">
                  <c:v>84.843000000000004</c:v>
                </c:pt>
                <c:pt idx="5">
                  <c:v>104.39</c:v>
                </c:pt>
                <c:pt idx="6">
                  <c:v>124.13800000000001</c:v>
                </c:pt>
                <c:pt idx="7">
                  <c:v>137.64599999999999</c:v>
                </c:pt>
                <c:pt idx="8">
                  <c:v>149.452</c:v>
                </c:pt>
                <c:pt idx="9">
                  <c:v>137.315</c:v>
                </c:pt>
                <c:pt idx="10">
                  <c:v>120.855</c:v>
                </c:pt>
                <c:pt idx="11">
                  <c:v>115.70399999999999</c:v>
                </c:pt>
                <c:pt idx="12">
                  <c:v>113.76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81-414B-8E3F-E9F39AF0EFFA}"/>
            </c:ext>
          </c:extLst>
        </c:ser>
        <c:ser>
          <c:idx val="1"/>
          <c:order val="1"/>
          <c:tx>
            <c:strRef>
              <c:f>Sheet3!$D$3</c:f>
              <c:strCache>
                <c:ptCount val="1"/>
                <c:pt idx="0">
                  <c:v>Hrana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2.5843882214302279E-2"/>
                  <c:y val="-3.8965288407204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381-414B-8E3F-E9F39AF0EFFA}"/>
                </c:ext>
              </c:extLst>
            </c:dLbl>
            <c:dLbl>
              <c:idx val="4"/>
              <c:layout>
                <c:manualLayout>
                  <c:x val="-1.8459915867358768E-2"/>
                  <c:y val="-4.8133591561840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381-414B-8E3F-E9F39AF0EFFA}"/>
                </c:ext>
              </c:extLst>
            </c:dLbl>
            <c:dLbl>
              <c:idx val="7"/>
              <c:layout>
                <c:manualLayout>
                  <c:x val="-1.9690576925182689E-2"/>
                  <c:y val="-4.5841515773181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381-414B-8E3F-E9F39AF0EFFA}"/>
                </c:ext>
              </c:extLst>
            </c:dLbl>
            <c:dLbl>
              <c:idx val="8"/>
              <c:layout>
                <c:manualLayout>
                  <c:x val="-2.9535865387774123E-2"/>
                  <c:y val="-4.3549439984522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81-414B-8E3F-E9F39AF0EFFA}"/>
                </c:ext>
              </c:extLst>
            </c:dLbl>
            <c:dLbl>
              <c:idx val="9"/>
              <c:layout>
                <c:manualLayout>
                  <c:x val="-3.8150492792541457E-2"/>
                  <c:y val="5.959397050513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81-414B-8E3F-E9F39AF0EFFA}"/>
                </c:ext>
              </c:extLst>
            </c:dLbl>
            <c:dLbl>
              <c:idx val="10"/>
              <c:layout>
                <c:manualLayout>
                  <c:x val="-3.199718750342187E-2"/>
                  <c:y val="-2.7504909463908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381-414B-8E3F-E9F39AF0EFFA}"/>
                </c:ext>
              </c:extLst>
            </c:dLbl>
            <c:dLbl>
              <c:idx val="11"/>
              <c:layout>
                <c:manualLayout>
                  <c:x val="-3.5689170676893714E-2"/>
                  <c:y val="4.3549439984522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381-414B-8E3F-E9F39AF0EFFA}"/>
                </c:ext>
              </c:extLst>
            </c:dLbl>
            <c:dLbl>
              <c:idx val="12"/>
              <c:layout>
                <c:manualLayout>
                  <c:x val="-3.3227848561245783E-2"/>
                  <c:y val="-3.667321261854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381-414B-8E3F-E9F39AF0E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Sheet3!$B$4:$B$16</c:f>
              <c:strCache>
                <c:ptCount val="13"/>
                <c:pt idx="0">
                  <c:v>2024Q4</c:v>
                </c:pt>
                <c:pt idx="1">
                  <c:v>2025Q1</c:v>
                </c:pt>
                <c:pt idx="2">
                  <c:v>2025Q2</c:v>
                </c:pt>
                <c:pt idx="3">
                  <c:v>2025Q3</c:v>
                </c:pt>
                <c:pt idx="4">
                  <c:v>2025Q4</c:v>
                </c:pt>
                <c:pt idx="5">
                  <c:v>2026Q1</c:v>
                </c:pt>
                <c:pt idx="6">
                  <c:v>2026Q2</c:v>
                </c:pt>
                <c:pt idx="7">
                  <c:v>2026Q3</c:v>
                </c:pt>
                <c:pt idx="8">
                  <c:v>2026Q4</c:v>
                </c:pt>
                <c:pt idx="9">
                  <c:v>2027Q1</c:v>
                </c:pt>
                <c:pt idx="10">
                  <c:v>2027Q2</c:v>
                </c:pt>
                <c:pt idx="11">
                  <c:v>2027Q3</c:v>
                </c:pt>
                <c:pt idx="12">
                  <c:v>2027Q4</c:v>
                </c:pt>
              </c:strCache>
            </c:strRef>
          </c:cat>
          <c:val>
            <c:numRef>
              <c:f>Sheet3!$D$4:$D$16</c:f>
              <c:numCache>
                <c:formatCode>0.0</c:formatCode>
                <c:ptCount val="13"/>
                <c:pt idx="0">
                  <c:v>100</c:v>
                </c:pt>
                <c:pt idx="1">
                  <c:v>99.569000000000003</c:v>
                </c:pt>
                <c:pt idx="2">
                  <c:v>95.457999999999998</c:v>
                </c:pt>
                <c:pt idx="3">
                  <c:v>94.518000000000001</c:v>
                </c:pt>
                <c:pt idx="4">
                  <c:v>93.269000000000005</c:v>
                </c:pt>
                <c:pt idx="5">
                  <c:v>100.048</c:v>
                </c:pt>
                <c:pt idx="6">
                  <c:v>101.86</c:v>
                </c:pt>
                <c:pt idx="7">
                  <c:v>99.834000000000003</c:v>
                </c:pt>
                <c:pt idx="8">
                  <c:v>100.357</c:v>
                </c:pt>
                <c:pt idx="9">
                  <c:v>103.27200000000001</c:v>
                </c:pt>
                <c:pt idx="10">
                  <c:v>104.595</c:v>
                </c:pt>
                <c:pt idx="11">
                  <c:v>103.02800000000001</c:v>
                </c:pt>
                <c:pt idx="12">
                  <c:v>100.84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81-414B-8E3F-E9F39AF0EFFA}"/>
            </c:ext>
          </c:extLst>
        </c:ser>
        <c:ser>
          <c:idx val="2"/>
          <c:order val="2"/>
          <c:tx>
            <c:strRef>
              <c:f>Sheet3!$E$3</c:f>
              <c:strCache>
                <c:ptCount val="1"/>
                <c:pt idx="0">
                  <c:v>Obični metali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381-414B-8E3F-E9F39AF0EFF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381-414B-8E3F-E9F39AF0EFF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381-414B-8E3F-E9F39AF0EFFA}"/>
                </c:ext>
              </c:extLst>
            </c:dLbl>
            <c:dLbl>
              <c:idx val="3"/>
              <c:layout>
                <c:manualLayout>
                  <c:x val="0"/>
                  <c:y val="-5.5009818927817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381-414B-8E3F-E9F39AF0EFFA}"/>
                </c:ext>
              </c:extLst>
            </c:dLbl>
            <c:dLbl>
              <c:idx val="4"/>
              <c:layout>
                <c:manualLayout>
                  <c:x val="-2.2151899040830567E-2"/>
                  <c:y val="-4.8133591561840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381-414B-8E3F-E9F39AF0EFFA}"/>
                </c:ext>
              </c:extLst>
            </c:dLbl>
            <c:dLbl>
              <c:idx val="5"/>
              <c:layout>
                <c:manualLayout>
                  <c:x val="-1.7229254809534852E-2"/>
                  <c:y val="-5.5009818927817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381-414B-8E3F-E9F39AF0EFF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381-414B-8E3F-E9F39AF0EFFA}"/>
                </c:ext>
              </c:extLst>
            </c:dLbl>
            <c:dLbl>
              <c:idx val="7"/>
              <c:layout>
                <c:manualLayout>
                  <c:x val="-2.4613221156478361E-3"/>
                  <c:y val="-4.3549439984522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B381-414B-8E3F-E9F39AF0EFF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381-414B-8E3F-E9F39AF0EFF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B381-414B-8E3F-E9F39AF0EFFA}"/>
                </c:ext>
              </c:extLst>
            </c:dLbl>
            <c:dLbl>
              <c:idx val="10"/>
              <c:layout>
                <c:manualLayout>
                  <c:x val="9.0247435027683427E-17"/>
                  <c:y val="-3.8965288407204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B381-414B-8E3F-E9F39AF0EFFA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B381-414B-8E3F-E9F39AF0EFFA}"/>
                </c:ext>
              </c:extLst>
            </c:dLbl>
            <c:dLbl>
              <c:idx val="12"/>
              <c:layout>
                <c:manualLayout>
                  <c:x val="-3.5689170676893624E-2"/>
                  <c:y val="-3.8965288407204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B381-414B-8E3F-E9F39AF0E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Sheet3!$B$4:$B$16</c:f>
              <c:strCache>
                <c:ptCount val="13"/>
                <c:pt idx="0">
                  <c:v>2024Q4</c:v>
                </c:pt>
                <c:pt idx="1">
                  <c:v>2025Q1</c:v>
                </c:pt>
                <c:pt idx="2">
                  <c:v>2025Q2</c:v>
                </c:pt>
                <c:pt idx="3">
                  <c:v>2025Q3</c:v>
                </c:pt>
                <c:pt idx="4">
                  <c:v>2025Q4</c:v>
                </c:pt>
                <c:pt idx="5">
                  <c:v>2026Q1</c:v>
                </c:pt>
                <c:pt idx="6">
                  <c:v>2026Q2</c:v>
                </c:pt>
                <c:pt idx="7">
                  <c:v>2026Q3</c:v>
                </c:pt>
                <c:pt idx="8">
                  <c:v>2026Q4</c:v>
                </c:pt>
                <c:pt idx="9">
                  <c:v>2027Q1</c:v>
                </c:pt>
                <c:pt idx="10">
                  <c:v>2027Q2</c:v>
                </c:pt>
                <c:pt idx="11">
                  <c:v>2027Q3</c:v>
                </c:pt>
                <c:pt idx="12">
                  <c:v>2027Q4</c:v>
                </c:pt>
              </c:strCache>
            </c:strRef>
          </c:cat>
          <c:val>
            <c:numRef>
              <c:f>Sheet3!$E$4:$E$16</c:f>
              <c:numCache>
                <c:formatCode>0.0</c:formatCode>
                <c:ptCount val="13"/>
                <c:pt idx="0">
                  <c:v>100</c:v>
                </c:pt>
                <c:pt idx="1">
                  <c:v>100.575</c:v>
                </c:pt>
                <c:pt idx="2">
                  <c:v>97.11</c:v>
                </c:pt>
                <c:pt idx="3">
                  <c:v>101.804</c:v>
                </c:pt>
                <c:pt idx="4">
                  <c:v>111.283</c:v>
                </c:pt>
                <c:pt idx="5">
                  <c:v>120.92400000000001</c:v>
                </c:pt>
                <c:pt idx="6">
                  <c:v>126.235</c:v>
                </c:pt>
                <c:pt idx="7">
                  <c:v>124.932</c:v>
                </c:pt>
                <c:pt idx="8">
                  <c:v>128.43299999999999</c:v>
                </c:pt>
                <c:pt idx="9">
                  <c:v>128.18</c:v>
                </c:pt>
                <c:pt idx="10">
                  <c:v>128.09</c:v>
                </c:pt>
                <c:pt idx="11">
                  <c:v>127.914</c:v>
                </c:pt>
                <c:pt idx="12">
                  <c:v>127.696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81-414B-8E3F-E9F39AF0E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2810095"/>
        <c:axId val="875991663"/>
      </c:lineChart>
      <c:lineChart>
        <c:grouping val="standard"/>
        <c:varyColors val="0"/>
        <c:ser>
          <c:idx val="3"/>
          <c:order val="3"/>
          <c:tx>
            <c:strRef>
              <c:f>Sheet3!$F$3</c:f>
              <c:strCache>
                <c:ptCount val="1"/>
                <c:pt idx="0">
                  <c:v>Plemeniti metali (desna skala)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Sheet3!$B$4:$B$16</c:f>
              <c:strCache>
                <c:ptCount val="13"/>
                <c:pt idx="0">
                  <c:v>2024Q4</c:v>
                </c:pt>
                <c:pt idx="1">
                  <c:v>2025Q1</c:v>
                </c:pt>
                <c:pt idx="2">
                  <c:v>2025Q2</c:v>
                </c:pt>
                <c:pt idx="3">
                  <c:v>2025Q3</c:v>
                </c:pt>
                <c:pt idx="4">
                  <c:v>2025Q4</c:v>
                </c:pt>
                <c:pt idx="5">
                  <c:v>2026Q1</c:v>
                </c:pt>
                <c:pt idx="6">
                  <c:v>2026Q2</c:v>
                </c:pt>
                <c:pt idx="7">
                  <c:v>2026Q3</c:v>
                </c:pt>
                <c:pt idx="8">
                  <c:v>2026Q4</c:v>
                </c:pt>
                <c:pt idx="9">
                  <c:v>2027Q1</c:v>
                </c:pt>
                <c:pt idx="10">
                  <c:v>2027Q2</c:v>
                </c:pt>
                <c:pt idx="11">
                  <c:v>2027Q3</c:v>
                </c:pt>
                <c:pt idx="12">
                  <c:v>2027Q4</c:v>
                </c:pt>
              </c:strCache>
            </c:strRef>
          </c:cat>
          <c:val>
            <c:numRef>
              <c:f>Sheet3!$F$4:$F$16</c:f>
              <c:numCache>
                <c:formatCode>0.0</c:formatCode>
                <c:ptCount val="13"/>
                <c:pt idx="0">
                  <c:v>100</c:v>
                </c:pt>
                <c:pt idx="1">
                  <c:v>106.916</c:v>
                </c:pt>
                <c:pt idx="2">
                  <c:v>121.986</c:v>
                </c:pt>
                <c:pt idx="3">
                  <c:v>129.727</c:v>
                </c:pt>
                <c:pt idx="4">
                  <c:v>157.18</c:v>
                </c:pt>
                <c:pt idx="5">
                  <c:v>187.78</c:v>
                </c:pt>
                <c:pt idx="6">
                  <c:v>172.89099999999999</c:v>
                </c:pt>
                <c:pt idx="7">
                  <c:v>168.82300000000001</c:v>
                </c:pt>
                <c:pt idx="8">
                  <c:v>177.51</c:v>
                </c:pt>
                <c:pt idx="9">
                  <c:v>179.608</c:v>
                </c:pt>
                <c:pt idx="10">
                  <c:v>181.666</c:v>
                </c:pt>
                <c:pt idx="11">
                  <c:v>183.751</c:v>
                </c:pt>
                <c:pt idx="12">
                  <c:v>185.74600000000001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81-414B-8E3F-E9F39AF0E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1490335"/>
        <c:axId val="876006063"/>
      </c:lineChart>
      <c:catAx>
        <c:axId val="952810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75991663"/>
        <c:crosses val="autoZero"/>
        <c:auto val="1"/>
        <c:lblAlgn val="ctr"/>
        <c:lblOffset val="100"/>
        <c:noMultiLvlLbl val="0"/>
      </c:catAx>
      <c:valAx>
        <c:axId val="875991663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952810095"/>
        <c:crosses val="autoZero"/>
        <c:crossBetween val="between"/>
      </c:valAx>
      <c:valAx>
        <c:axId val="876006063"/>
        <c:scaling>
          <c:orientation val="minMax"/>
          <c:min val="60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881490335"/>
        <c:crosses val="max"/>
        <c:crossBetween val="between"/>
      </c:valAx>
      <c:catAx>
        <c:axId val="88149033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600606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sr-Latn-R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E2A5E-1DB6-208D-1138-1A0DE4A03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03DA17-E23C-A345-DF35-17D058F8B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D89A1-AD52-F82D-AAA4-2BF5BB6F6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177F1-F6C3-DD39-A71F-33CBA03B9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7FD17-471E-4DBC-67C2-FA30E277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472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CE783-6203-728A-622F-C626739A3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3F565-3F45-5B0A-F572-6E0AE1041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966A0-51A1-DAF0-F5D7-8D9907B8B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9CAC0-3E10-E79D-F859-4F573B57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B9808-77A1-16B1-4A16-8054E5DB2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9623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DF22-CFCF-EEBB-C396-137C02E91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AA535-5B3B-C456-764C-4C085D6DF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1F927-327A-C88B-8A61-3075EB1DD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A329E-7B4B-F34C-BFE4-C4D7E944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1E392-9392-9CB1-7168-8ED1A14A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342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62CC6-F6F4-BA3C-55DD-64220DAC2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A6C8-D146-E83A-9366-88C0CF57C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A0424-4CDD-A29F-D54E-96DA22463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49D97-F0B3-911F-717D-90731B2A4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C58F4-9AB0-A6BF-E6E3-2D3EB7088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067BE-36C4-F9F2-78F4-F826EF0CF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46445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22233-8A7F-5605-F1F5-062ABEE2C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0643A-3723-D4AD-72F6-6C3CDE960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38E64-F525-68D0-DF7E-BE5CDA2132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897C4E-F747-6284-0BA6-3B1CC18CE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6438A8-136C-455A-3115-F49959FF1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89CA60-F26E-3263-D91E-A3D083933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54747D-F0E8-E96F-E448-56DF427F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4874A3-2D08-DEA6-DE62-DB94E7D5B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9076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DDA09-60AB-B80E-E007-0D958023B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D2E7C8-E726-E5FA-500E-9EEB39482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15C880-D39C-6E61-E2B9-DE0D40C3F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6D17DA-4981-BD72-6C34-4718EA611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203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D573D3-8A9D-F3AD-9401-F9385AD98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17DE48-DC12-E03D-16E2-984AADE4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4DD0C-B1E8-1C73-F330-26E3861B9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949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D054-7978-7D38-7E05-DE2A9797E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92E78-58BD-973E-7A7B-599D1248A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AE6E9-5FD9-BC15-AC71-49F121AC3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861C2-EB45-67C7-3B45-84C76AD00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A86C9-51C5-5BE6-2297-78C9C82D5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02DB41-3E2E-59D3-C491-25C9484D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743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65963-E787-1C8B-7A73-6842965EA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F96AD-59CB-6F77-77D3-344D1A867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FACA6-0690-FDDB-EFF7-4E0ABB9F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C771BA-86DA-7EA2-9D00-31894C77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31EF0-4D4E-0E41-F041-87386A84B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19398-963F-CE39-0857-960FC260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0692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7BE8-3490-6EB7-BBD5-14A41E10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D9D032-B59F-D877-6B4F-41BC4A469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2905A-513C-6795-439A-B1EC323DA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54F7F-7FFC-1269-8309-4D667417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9C09A-45EB-1485-DE28-B96C5A269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26575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26EE85-9638-EF1E-E5F0-F9BAA1632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B8008-0951-BF8F-6D12-E5DECDF4D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0384-F893-F7EC-AC1A-36098B96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261D5-5E69-C4B8-4049-F9AF9F8E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243F4-B706-5E00-B419-2C288E5A4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7749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FAC6EA-12CF-787A-DA0E-C58CCFEAE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3833C-D3E3-6A42-3469-CBE5F682A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79B03-E00B-5C6A-0179-DCFFF7368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559E-7AFE-44C9-9048-110A7EE0F969}" type="datetimeFigureOut">
              <a:rPr lang="hr-HR" smtClean="0"/>
              <a:t>27.10.2026.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49441-484E-8401-182E-B7A603B9E3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0209E-52A6-9823-A719-011BCA663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5CA6E-3458-474A-BFC4-C21939901F7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993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370B-A7E1-C777-539E-C6B46A62E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Makroekonomsko okruženje i izvoz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EFDF3-3DCB-DBFA-9B43-7CC20E7E8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85066"/>
            <a:ext cx="9144000" cy="2133599"/>
          </a:xfrm>
        </p:spPr>
        <p:txBody>
          <a:bodyPr>
            <a:normAutofit lnSpcReduction="10000"/>
          </a:bodyPr>
          <a:lstStyle/>
          <a:p>
            <a:r>
              <a:rPr lang="hr-HR" dirty="0"/>
              <a:t>Za udrugu Hrvatski izvoznici pripremila:</a:t>
            </a:r>
          </a:p>
          <a:p>
            <a:r>
              <a:rPr lang="hr-HR" dirty="0"/>
              <a:t>prof. dr. sc. Marijana Ivanov</a:t>
            </a:r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Listopad 2026.</a:t>
            </a:r>
          </a:p>
        </p:txBody>
      </p:sp>
    </p:spTree>
    <p:extLst>
      <p:ext uri="{BB962C8B-B14F-4D97-AF65-F5344CB8AC3E}">
        <p14:creationId xmlns:p14="http://schemas.microsoft.com/office/powerpoint/2010/main" val="333336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BF62B-EF0A-DD75-324E-F9CD895C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7337"/>
            <a:ext cx="10515600" cy="1325563"/>
          </a:xfrm>
        </p:spPr>
        <p:txBody>
          <a:bodyPr>
            <a:normAutofit/>
          </a:bodyPr>
          <a:lstStyle/>
          <a:p>
            <a:r>
              <a:rPr lang="hr-HR" sz="3600" b="1" i="1" dirty="0">
                <a:solidFill>
                  <a:schemeClr val="accent1">
                    <a:lumMod val="75000"/>
                  </a:schemeClr>
                </a:solidFill>
              </a:rPr>
              <a:t>Globalni rast realnog BDP-a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094C9-20DA-BBB0-7F03-A708BF828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00"/>
            <a:ext cx="11114314" cy="4879975"/>
          </a:xfrm>
        </p:spPr>
        <p:txBody>
          <a:bodyPr>
            <a:normAutofit fontScale="92500" lnSpcReduction="20000"/>
          </a:bodyPr>
          <a:lstStyle/>
          <a:p>
            <a:r>
              <a:rPr lang="hr-HR" dirty="0"/>
              <a:t>U odnosu na 2025., globalni rast je usporio, uz </a:t>
            </a:r>
            <a:r>
              <a:rPr lang="hr-HR" b="1" dirty="0"/>
              <a:t>procjenu rasta svjetskog realnog BDP-a za 3,1 % u 2026. - </a:t>
            </a:r>
            <a:r>
              <a:rPr lang="hr-HR" dirty="0"/>
              <a:t>što je više od ranijih očekivanja. </a:t>
            </a:r>
            <a:r>
              <a:rPr lang="hr-HR" b="1" dirty="0"/>
              <a:t>Projekcija za 2027. je rast 3,4 % </a:t>
            </a:r>
            <a:r>
              <a:rPr lang="hr-HR" dirty="0"/>
              <a:t>(MMF, listopad 2026).</a:t>
            </a:r>
          </a:p>
          <a:p>
            <a:r>
              <a:rPr lang="hr-HR" dirty="0"/>
              <a:t>Kako ističe MMF, unatoč svim izazovima i geopolitičkim poremećajima, </a:t>
            </a:r>
            <a:r>
              <a:rPr lang="hr-HR" b="1" dirty="0"/>
              <a:t>globalna gospodarska aktivnost pokazuje otpornost</a:t>
            </a:r>
            <a:r>
              <a:rPr lang="hr-HR" dirty="0"/>
              <a:t>, ali </a:t>
            </a:r>
            <a:r>
              <a:rPr lang="hr-HR" b="1" dirty="0"/>
              <a:t>uz izraženiju koncentraciju doprinosa globalnom rastu na sve manji broj zemalja</a:t>
            </a:r>
            <a:r>
              <a:rPr lang="hr-HR" dirty="0"/>
              <a:t>. </a:t>
            </a:r>
          </a:p>
          <a:p>
            <a:r>
              <a:rPr lang="hr-HR" dirty="0"/>
              <a:t>Na svega 32 gospodarstva odnosi se 95% globalnog rasta prema projekcijama u jesen 2026., u usporedbi s 54 gospodarstva u proljeće 2026. </a:t>
            </a:r>
          </a:p>
          <a:p>
            <a:r>
              <a:rPr lang="hr-HR" dirty="0"/>
              <a:t>Za 47% gospodarstva aktualna očekivanja su revidirana na niže. Najveći učinak na preraspodjelu rasta među zemljama proizlazi iz: 1) njihove izloženosti šoku ponude i krizi na tržištu fosilnih goriva te 2) snage ​​potražnje povezane s umjetnom inteligencijom.</a:t>
            </a:r>
          </a:p>
          <a:p>
            <a:r>
              <a:rPr lang="hr-HR" dirty="0"/>
              <a:t>Globalna inflacija (kako se ona danas naziva „ratom izazvana inflacija”) u 2026. povećana je na 4,7 %, a za 2027. MMF očekuje blago usporavaje na 4,1 %.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498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0AC8-6FD0-80AF-9E12-4EE4DA45D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51857"/>
          </a:xfrm>
        </p:spPr>
        <p:txBody>
          <a:bodyPr>
            <a:normAutofit/>
          </a:bodyPr>
          <a:lstStyle/>
          <a:p>
            <a:r>
              <a:rPr lang="hr-HR" sz="3600" b="1" i="1" dirty="0">
                <a:solidFill>
                  <a:schemeClr val="accent1">
                    <a:lumMod val="75000"/>
                  </a:schemeClr>
                </a:solidFill>
              </a:rPr>
              <a:t>Umjetna inteligencija i produktivnost</a:t>
            </a:r>
            <a:endParaRPr lang="hr-HR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C3AFB-44F8-3CBD-034A-5E2B868E1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2555"/>
            <a:ext cx="10515600" cy="5215845"/>
          </a:xfrm>
        </p:spPr>
        <p:txBody>
          <a:bodyPr>
            <a:normAutofit fontScale="85000" lnSpcReduction="10000"/>
          </a:bodyPr>
          <a:lstStyle/>
          <a:p>
            <a:r>
              <a:rPr lang="hr-HR" b="1" dirty="0"/>
              <a:t>Zamah ulaganja u nove tehnologije, umjetnu inteligenciju </a:t>
            </a:r>
            <a:r>
              <a:rPr lang="hr-HR" dirty="0"/>
              <a:t>i povezanu infrastrukturu, uz očekivani rast produktivnosti koji bi mogao proizaći od AI, ublažavaju nepovoljne učinke geopolitičkih i trgovinskih napetosti te </a:t>
            </a:r>
            <a:r>
              <a:rPr lang="hr-HR" b="1" dirty="0"/>
              <a:t>podupiru rast svjetske ekonomije</a:t>
            </a:r>
            <a:r>
              <a:rPr lang="hr-HR" dirty="0"/>
              <a:t>. Međutim, potencijalno niža ulaganja u AI (zbog sumnje u brzinu povrata ogromnih kapitalnih ulaganja i visokih troškova zaduživanja) mogla bi djelovati na slabiji rast svjetskog gospodarstva.</a:t>
            </a:r>
          </a:p>
          <a:p>
            <a:r>
              <a:rPr lang="hr-HR" dirty="0"/>
              <a:t>Umjetna inteligencija se za sada reflektira primarno kao </a:t>
            </a:r>
            <a:r>
              <a:rPr lang="hr-HR" b="1" dirty="0"/>
              <a:t>pozitivni šok potražnje - s učincima na ekonomski rast </a:t>
            </a:r>
            <a:r>
              <a:rPr lang="hr-HR" dirty="0"/>
              <a:t>svjetskog BDP-a, ali i </a:t>
            </a:r>
            <a:r>
              <a:rPr lang="hr-HR" b="1" dirty="0"/>
              <a:t>određenim doprinosom inflaciji </a:t>
            </a:r>
            <a:r>
              <a:rPr lang="hr-HR" dirty="0"/>
              <a:t>(kroz potražnju za energijom, ulaganja u povezane komponente i infrastrukturu, učinak bogatstva uslijed rasta vrijednosti ulaganja/ financijske imovine na tržištima te nižu učinkovitost središnjih banaka u prigušenju agregatne potražnje kroz više kamatne stope). S druge strane, očekuje se da će</a:t>
            </a:r>
            <a:r>
              <a:rPr lang="hr-HR" b="1" dirty="0"/>
              <a:t> dugoročno doći do transformacije u pozitivni šok ponude kroz doprinos AI bržem rastu produktivnosti </a:t>
            </a:r>
            <a:r>
              <a:rPr lang="hr-HR" dirty="0"/>
              <a:t>(čime bi u dugom roku AI mogla imati deflacijske učinke). </a:t>
            </a:r>
          </a:p>
          <a:p>
            <a:r>
              <a:rPr lang="hr-HR" dirty="0"/>
              <a:t>Pritom su zemlje niskog dohotka gotovo posve izvan ovih pozitivnih učinaka što povećava nejednakost rasta na globalnoj razini.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9309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FB22-419F-ADAD-0F24-77A0F277F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36DEB-4EA4-3855-040C-43B1DF7B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181" y="180999"/>
            <a:ext cx="468193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sz="2400" dirty="0"/>
              <a:t>Srednjoročni potencijal ekspanzije pojedinačnih gospodarstva ovisit će o njihovoj spremnosti na usvajanje AI, o položaju u lancima vrijednosti novih tehnologija te mogućnosti pouzdanog zadovoljenja energetskih potreba uz manju izloženost geopolitičkim šokovima i manje oslanjanje na fosilna goriva za proizvodnju energije.</a:t>
            </a:r>
          </a:p>
          <a:p>
            <a:pPr marL="0" indent="0">
              <a:buNone/>
            </a:pPr>
            <a:r>
              <a:rPr lang="hr-HR" sz="2400" dirty="0"/>
              <a:t>Napredne ekonomije najpovoljnijeg gornjeg desnog kvadrata: Finska, Francuska, island, Norveška, Švedska, Švicarska. Za Hrvatsku je pokazatelj 0,6 kod AI i 0,26 kod nefosilne intenzivnosti energenata (donji desni kvadrat).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867F46-6212-8B8C-694D-BA24B4FB365D}"/>
              </a:ext>
            </a:extLst>
          </p:cNvPr>
          <p:cNvSpPr txBox="1"/>
          <p:nvPr/>
        </p:nvSpPr>
        <p:spPr>
          <a:xfrm>
            <a:off x="5466240" y="73799"/>
            <a:ext cx="66718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Pripremljenost za umjetnu inteligenciju u odnosu na energetski miks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5F2B4A-6CEE-87D5-6FCA-9F97A0108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031" y="1203586"/>
            <a:ext cx="6859077" cy="51736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478DAC-226A-28F1-F07B-CFA8DDC3385C}"/>
              </a:ext>
            </a:extLst>
          </p:cNvPr>
          <p:cNvSpPr txBox="1"/>
          <p:nvPr/>
        </p:nvSpPr>
        <p:spPr>
          <a:xfrm>
            <a:off x="952229" y="4708999"/>
            <a:ext cx="415834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Note: Non-fossil-fuel energy includes renewable and nuclear sources. AEs = advanced economies; EMMIEs = emerging market and middle-income economies; LIDCs = low-income developing countries.</a:t>
            </a:r>
          </a:p>
          <a:p>
            <a:endParaRPr lang="hr-H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A2FBA8-4424-87DD-CA22-6CD2E7C71B0A}"/>
              </a:ext>
            </a:extLst>
          </p:cNvPr>
          <p:cNvSpPr txBox="1"/>
          <p:nvPr/>
        </p:nvSpPr>
        <p:spPr>
          <a:xfrm>
            <a:off x="5333459" y="6330983"/>
            <a:ext cx="415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/>
              <a:t>Izvor: IMF, WEO, listopad 2026.</a:t>
            </a:r>
          </a:p>
        </p:txBody>
      </p:sp>
    </p:spTree>
    <p:extLst>
      <p:ext uri="{BB962C8B-B14F-4D97-AF65-F5344CB8AC3E}">
        <p14:creationId xmlns:p14="http://schemas.microsoft.com/office/powerpoint/2010/main" val="2383054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3F06FEA-61FB-F9B9-11CB-B961D5AF7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50124"/>
              </p:ext>
            </p:extLst>
          </p:nvPr>
        </p:nvGraphicFramePr>
        <p:xfrm>
          <a:off x="1001486" y="444298"/>
          <a:ext cx="6640286" cy="5969404"/>
        </p:xfrm>
        <a:graphic>
          <a:graphicData uri="http://schemas.openxmlformats.org/drawingml/2006/table">
            <a:tbl>
              <a:tblPr firstRow="1" firstCol="1" bandRow="1"/>
              <a:tblGrid>
                <a:gridCol w="2326120">
                  <a:extLst>
                    <a:ext uri="{9D8B030D-6E8A-4147-A177-3AD203B41FA5}">
                      <a16:colId xmlns:a16="http://schemas.microsoft.com/office/drawing/2014/main" val="3331884455"/>
                    </a:ext>
                  </a:extLst>
                </a:gridCol>
                <a:gridCol w="1210276">
                  <a:extLst>
                    <a:ext uri="{9D8B030D-6E8A-4147-A177-3AD203B41FA5}">
                      <a16:colId xmlns:a16="http://schemas.microsoft.com/office/drawing/2014/main" val="3573425848"/>
                    </a:ext>
                  </a:extLst>
                </a:gridCol>
                <a:gridCol w="1296549">
                  <a:extLst>
                    <a:ext uri="{9D8B030D-6E8A-4147-A177-3AD203B41FA5}">
                      <a16:colId xmlns:a16="http://schemas.microsoft.com/office/drawing/2014/main" val="2232131644"/>
                    </a:ext>
                  </a:extLst>
                </a:gridCol>
                <a:gridCol w="1807341">
                  <a:extLst>
                    <a:ext uri="{9D8B030D-6E8A-4147-A177-3AD203B41FA5}">
                      <a16:colId xmlns:a16="http://schemas.microsoft.com/office/drawing/2014/main" val="2074841667"/>
                    </a:ext>
                  </a:extLst>
                </a:gridCol>
              </a:tblGrid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Projekcije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109615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2025.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2026.f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2027.f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324681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Svijet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14523"/>
                  </a:ext>
                </a:extLst>
              </a:tr>
              <a:tr h="22267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21150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Napredne ekonomije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038198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SAD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749254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Europodručje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173634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Njemačka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472914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Francuska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735759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Italija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014971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Španjolska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326180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Japan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676343"/>
                  </a:ext>
                </a:extLst>
              </a:tr>
              <a:tr h="5876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Ujedinjeno Kraljevstvo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795585"/>
                  </a:ext>
                </a:extLst>
              </a:tr>
              <a:tr h="222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Kanada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996302"/>
                  </a:ext>
                </a:extLst>
              </a:tr>
              <a:tr h="5876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Ostale napredne  ekonomije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177063"/>
                  </a:ext>
                </a:extLst>
              </a:tr>
              <a:tr h="22267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175852"/>
                  </a:ext>
                </a:extLst>
              </a:tr>
              <a:tr h="6886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Ekonomije izrastajućih tržišta i ekonomije u razvoju (EMDE)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28795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ACE5A33-E656-C27B-7067-8F233C981792}"/>
              </a:ext>
            </a:extLst>
          </p:cNvPr>
          <p:cNvSpPr txBox="1"/>
          <p:nvPr/>
        </p:nvSpPr>
        <p:spPr>
          <a:xfrm>
            <a:off x="8011887" y="348342"/>
            <a:ext cx="336368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/>
              <a:t>Projekcije stopa rasta realnog BDP-a: napredne ekonomije vs. EMDE</a:t>
            </a:r>
            <a:r>
              <a:rPr lang="hr-HR" sz="2800" dirty="0"/>
              <a:t>, godišnje postotne promjene</a:t>
            </a:r>
          </a:p>
          <a:p>
            <a:endParaRPr lang="hr-HR" sz="2800" dirty="0"/>
          </a:p>
          <a:p>
            <a:endParaRPr lang="hr-HR" sz="2800" dirty="0"/>
          </a:p>
          <a:p>
            <a:endParaRPr lang="hr-HR" sz="2800" dirty="0"/>
          </a:p>
          <a:p>
            <a:endParaRPr lang="hr-HR" sz="2800" dirty="0"/>
          </a:p>
          <a:p>
            <a:endParaRPr lang="hr-HR" sz="2800" dirty="0"/>
          </a:p>
          <a:p>
            <a:endParaRPr lang="hr-HR" sz="2800" dirty="0"/>
          </a:p>
          <a:p>
            <a:endParaRPr lang="hr-HR" sz="2800" dirty="0"/>
          </a:p>
          <a:p>
            <a:r>
              <a:rPr lang="hr-HR" sz="2000" dirty="0"/>
              <a:t>Izvor podataka: IMF, World Economic Outlook, October 2026.</a:t>
            </a:r>
          </a:p>
        </p:txBody>
      </p:sp>
    </p:spTree>
    <p:extLst>
      <p:ext uri="{BB962C8B-B14F-4D97-AF65-F5344CB8AC3E}">
        <p14:creationId xmlns:p14="http://schemas.microsoft.com/office/powerpoint/2010/main" val="395727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438C-E2D4-F8C1-5A9B-1D52E1F76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37BF89-2B5C-9AAC-FB7D-99A20DBE9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891623"/>
              </p:ext>
            </p:extLst>
          </p:nvPr>
        </p:nvGraphicFramePr>
        <p:xfrm>
          <a:off x="615042" y="316879"/>
          <a:ext cx="7130143" cy="6340883"/>
        </p:xfrm>
        <a:graphic>
          <a:graphicData uri="http://schemas.openxmlformats.org/drawingml/2006/table">
            <a:tbl>
              <a:tblPr firstRow="1" firstCol="1" bandRow="1"/>
              <a:tblGrid>
                <a:gridCol w="2497719">
                  <a:extLst>
                    <a:ext uri="{9D8B030D-6E8A-4147-A177-3AD203B41FA5}">
                      <a16:colId xmlns:a16="http://schemas.microsoft.com/office/drawing/2014/main" val="3331884455"/>
                    </a:ext>
                  </a:extLst>
                </a:gridCol>
                <a:gridCol w="1299559">
                  <a:extLst>
                    <a:ext uri="{9D8B030D-6E8A-4147-A177-3AD203B41FA5}">
                      <a16:colId xmlns:a16="http://schemas.microsoft.com/office/drawing/2014/main" val="3573425848"/>
                    </a:ext>
                  </a:extLst>
                </a:gridCol>
                <a:gridCol w="1392196">
                  <a:extLst>
                    <a:ext uri="{9D8B030D-6E8A-4147-A177-3AD203B41FA5}">
                      <a16:colId xmlns:a16="http://schemas.microsoft.com/office/drawing/2014/main" val="2232131644"/>
                    </a:ext>
                  </a:extLst>
                </a:gridCol>
                <a:gridCol w="1940669">
                  <a:extLst>
                    <a:ext uri="{9D8B030D-6E8A-4147-A177-3AD203B41FA5}">
                      <a16:colId xmlns:a16="http://schemas.microsoft.com/office/drawing/2014/main" val="2074841667"/>
                    </a:ext>
                  </a:extLst>
                </a:gridCol>
              </a:tblGrid>
              <a:tr h="2893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Projekcije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109615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2025.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2026.f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2027.f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324681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Svijet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14523"/>
                  </a:ext>
                </a:extLst>
              </a:tr>
              <a:tr h="27060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21150"/>
                  </a:ext>
                </a:extLst>
              </a:tr>
              <a:tr h="836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Ekonomije izrastajućih tržišta i ekonomije u razvoju (EMDE)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038198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Kina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749254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Indija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173634"/>
                  </a:ext>
                </a:extLst>
              </a:tr>
              <a:tr h="836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ASEAN 5 (Indonezija, Filipini, Malezija, Singapur, Tajvan)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472914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Brazil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735759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Meksiko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014971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Rusija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326180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Saudijska Arabija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–3,3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676343"/>
                  </a:ext>
                </a:extLst>
              </a:tr>
              <a:tr h="5669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Nigerija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795585"/>
                  </a:ext>
                </a:extLst>
              </a:tr>
              <a:tr h="270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Južnoafrička Republika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996302"/>
                  </a:ext>
                </a:extLst>
              </a:tr>
              <a:tr h="27060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175852"/>
                  </a:ext>
                </a:extLst>
              </a:tr>
              <a:tr h="664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Napredne ekonomije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 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</a:t>
                      </a:r>
                      <a:endParaRPr lang="hr-H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28795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51C7617-434F-E1B8-EF8B-C501022C2430}"/>
              </a:ext>
            </a:extLst>
          </p:cNvPr>
          <p:cNvSpPr txBox="1"/>
          <p:nvPr/>
        </p:nvSpPr>
        <p:spPr>
          <a:xfrm>
            <a:off x="7979229" y="195942"/>
            <a:ext cx="336368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Projekcije stopa rasta realnog BDP-a: EMDE vs. napredne ekonomije</a:t>
            </a:r>
            <a:r>
              <a:rPr kumimoji="0" lang="hr-H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godišnje postotne promjene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Izvor podataka: IMF, World Economic Outlook, October 2026.</a:t>
            </a:r>
          </a:p>
        </p:txBody>
      </p:sp>
    </p:spTree>
    <p:extLst>
      <p:ext uri="{BB962C8B-B14F-4D97-AF65-F5344CB8AC3E}">
        <p14:creationId xmlns:p14="http://schemas.microsoft.com/office/powerpoint/2010/main" val="298444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BEB55-C1CD-39A1-32F4-F9FA98A8C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8" y="140833"/>
            <a:ext cx="10515600" cy="1325563"/>
          </a:xfrm>
        </p:spPr>
        <p:txBody>
          <a:bodyPr/>
          <a:lstStyle/>
          <a:p>
            <a:r>
              <a:rPr lang="hr-HR" sz="3600" b="1" i="1" dirty="0">
                <a:solidFill>
                  <a:schemeClr val="accent1">
                    <a:lumMod val="75000"/>
                  </a:schemeClr>
                </a:solidFill>
              </a:rPr>
              <a:t>Svjetska trgovina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D0E3B-2168-F992-A090-86CC1ACDC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828" y="1253331"/>
            <a:ext cx="3777341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r-HR" dirty="0"/>
              <a:t>Zbog utjecaja carina i drugih faktora nestabilnosti i barijera međunarodne razmjene, kao i rasta troškova energenata i prijevoza, zabilježeno je </a:t>
            </a:r>
            <a:r>
              <a:rPr lang="hr-HR" b="1" dirty="0"/>
              <a:t>usporavanje rasta obujma svjetske trgovine u 2026. </a:t>
            </a:r>
            <a:r>
              <a:rPr lang="hr-HR" dirty="0"/>
              <a:t>u usporedbi s 2025. iako su </a:t>
            </a:r>
            <a:r>
              <a:rPr lang="hr-HR" b="1" dirty="0"/>
              <a:t>očekivanja za 2027. poboljšana </a:t>
            </a:r>
            <a:r>
              <a:rPr lang="hr-HR" dirty="0"/>
              <a:t>pod utjecajem daljnje prilagodbe proizvodnih lanaca i nastavka ekspanzije trgovine povezane s tehnologijom.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CED062-31D1-F946-C218-8441AC42BC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419115"/>
              </p:ext>
            </p:extLst>
          </p:nvPr>
        </p:nvGraphicFramePr>
        <p:xfrm>
          <a:off x="5549899" y="542291"/>
          <a:ext cx="6097812" cy="5737607"/>
        </p:xfrm>
        <a:graphic>
          <a:graphicData uri="http://schemas.openxmlformats.org/drawingml/2006/table">
            <a:tbl>
              <a:tblPr firstRow="1" firstCol="1" bandRow="1"/>
              <a:tblGrid>
                <a:gridCol w="2133652">
                  <a:extLst>
                    <a:ext uri="{9D8B030D-6E8A-4147-A177-3AD203B41FA5}">
                      <a16:colId xmlns:a16="http://schemas.microsoft.com/office/drawing/2014/main" val="4009525252"/>
                    </a:ext>
                  </a:extLst>
                </a:gridCol>
                <a:gridCol w="1107633">
                  <a:extLst>
                    <a:ext uri="{9D8B030D-6E8A-4147-A177-3AD203B41FA5}">
                      <a16:colId xmlns:a16="http://schemas.microsoft.com/office/drawing/2014/main" val="26022972"/>
                    </a:ext>
                  </a:extLst>
                </a:gridCol>
                <a:gridCol w="1506702">
                  <a:extLst>
                    <a:ext uri="{9D8B030D-6E8A-4147-A177-3AD203B41FA5}">
                      <a16:colId xmlns:a16="http://schemas.microsoft.com/office/drawing/2014/main" val="1872510997"/>
                    </a:ext>
                  </a:extLst>
                </a:gridCol>
                <a:gridCol w="1349825">
                  <a:extLst>
                    <a:ext uri="{9D8B030D-6E8A-4147-A177-3AD203B41FA5}">
                      <a16:colId xmlns:a16="http://schemas.microsoft.com/office/drawing/2014/main" val="1235333163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postotne promjene</a:t>
                      </a:r>
                      <a:endParaRPr lang="hr-H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Projekcije</a:t>
                      </a:r>
                      <a:endParaRPr lang="hr-H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r-H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185389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r-H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2025.</a:t>
                      </a:r>
                      <a:endParaRPr lang="hr-H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2026.f</a:t>
                      </a:r>
                      <a:endParaRPr lang="hr-H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2027.f</a:t>
                      </a:r>
                      <a:endParaRPr lang="hr-H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248075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Obujam svjetske trgovine robama i uslugama</a:t>
                      </a:r>
                      <a:endParaRPr lang="hr-H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endParaRPr lang="hr-H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4,6</a:t>
                      </a:r>
                      <a:endParaRPr lang="hr-H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  <a:endParaRPr lang="hr-H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027409"/>
                  </a:ext>
                </a:extLst>
              </a:tr>
              <a:tr h="22288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UVOZ ROBA I USLUGA</a:t>
                      </a:r>
                      <a:endParaRPr lang="hr-H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r-H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82985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Napredne ekonomije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665299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EMDE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679142"/>
                  </a:ext>
                </a:extLst>
              </a:tr>
              <a:tr h="222885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IZVOZ ROBA I USLUGA</a:t>
                      </a:r>
                      <a:endParaRPr lang="hr-H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r-HR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6026986"/>
                  </a:ext>
                </a:extLst>
              </a:tr>
              <a:tr h="303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Napredne ekonomije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5186208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EMDE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7,1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05273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4826ED8-2A4D-E0BD-D266-843CBDC682B1}"/>
              </a:ext>
            </a:extLst>
          </p:cNvPr>
          <p:cNvSpPr txBox="1"/>
          <p:nvPr/>
        </p:nvSpPr>
        <p:spPr>
          <a:xfrm>
            <a:off x="5388428" y="63478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Izvor</a:t>
            </a:r>
            <a:r>
              <a:rPr lang="hr-HR" dirty="0"/>
              <a:t> podataka</a:t>
            </a:r>
            <a:r>
              <a:rPr lang="en-US" dirty="0"/>
              <a:t>: IMF, World Economic Outlook, October 2026.</a:t>
            </a:r>
          </a:p>
        </p:txBody>
      </p:sp>
    </p:spTree>
    <p:extLst>
      <p:ext uri="{BB962C8B-B14F-4D97-AF65-F5344CB8AC3E}">
        <p14:creationId xmlns:p14="http://schemas.microsoft.com/office/powerpoint/2010/main" val="78589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37F5829-655E-D15A-4D4C-B7D89C64D4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5318860"/>
              </p:ext>
            </p:extLst>
          </p:nvPr>
        </p:nvGraphicFramePr>
        <p:xfrm>
          <a:off x="566056" y="359229"/>
          <a:ext cx="9492343" cy="6019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5B06279-6C4C-AE73-1B2D-636E9E66CF26}"/>
              </a:ext>
            </a:extLst>
          </p:cNvPr>
          <p:cNvSpPr txBox="1"/>
          <p:nvPr/>
        </p:nvSpPr>
        <p:spPr>
          <a:xfrm>
            <a:off x="7783283" y="1469570"/>
            <a:ext cx="1268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/>
              <a:t>PROJEKCIJE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47F00-B311-C8CF-6753-A53FA074A863}"/>
              </a:ext>
            </a:extLst>
          </p:cNvPr>
          <p:cNvSpPr txBox="1"/>
          <p:nvPr/>
        </p:nvSpPr>
        <p:spPr>
          <a:xfrm>
            <a:off x="10276115" y="676155"/>
            <a:ext cx="177437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MMF procjenjuje da su se globalne neravnoteže blago povećale u 2026., kao i da će ostati povišene u 2027., „s daljnjim povećanjem trgovinskog suficita u Kini i drugim azijskim izvoznicima te slabijim bilancama u Sjedinjenim Državama i eurozoni.” (MMF)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8C1350-4802-8806-D2DE-3D8B435B482C}"/>
              </a:ext>
            </a:extLst>
          </p:cNvPr>
          <p:cNvSpPr txBox="1"/>
          <p:nvPr/>
        </p:nvSpPr>
        <p:spPr>
          <a:xfrm>
            <a:off x="4071257" y="631410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Izvor</a:t>
            </a:r>
            <a:r>
              <a:rPr lang="hr-HR" dirty="0"/>
              <a:t> podataka</a:t>
            </a:r>
            <a:r>
              <a:rPr lang="en-US" dirty="0"/>
              <a:t>: IMF, World Economic Outlook, October 2026.</a:t>
            </a:r>
          </a:p>
        </p:txBody>
      </p:sp>
    </p:spTree>
    <p:extLst>
      <p:ext uri="{BB962C8B-B14F-4D97-AF65-F5344CB8AC3E}">
        <p14:creationId xmlns:p14="http://schemas.microsoft.com/office/powerpoint/2010/main" val="2696313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1C2A3-0AC3-69E0-3C60-930CA150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029"/>
            <a:ext cx="10515600" cy="870857"/>
          </a:xfrm>
        </p:spPr>
        <p:txBody>
          <a:bodyPr>
            <a:normAutofit/>
          </a:bodyPr>
          <a:lstStyle/>
          <a:p>
            <a:r>
              <a:rPr lang="hr-HR" sz="3600" b="1" i="1" dirty="0">
                <a:solidFill>
                  <a:schemeClr val="accent1">
                    <a:lumMod val="75000"/>
                  </a:schemeClr>
                </a:solidFill>
              </a:rPr>
              <a:t>Globalna trgovina robom i uslugama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FAD69-592B-B8C8-82D1-F34E7E61F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086"/>
            <a:ext cx="10515600" cy="5627914"/>
          </a:xfrm>
        </p:spPr>
        <p:txBody>
          <a:bodyPr>
            <a:normAutofit fontScale="85000" lnSpcReduction="20000"/>
          </a:bodyPr>
          <a:lstStyle/>
          <a:p>
            <a:r>
              <a:rPr lang="hr-HR" dirty="0"/>
              <a:t>UNCTAD procjenjuje da je </a:t>
            </a:r>
            <a:r>
              <a:rPr lang="hr-HR" b="1" dirty="0"/>
              <a:t>globalna trgovina robom </a:t>
            </a:r>
            <a:r>
              <a:rPr lang="hr-HR" dirty="0"/>
              <a:t>u prvoj polovici 2026. </a:t>
            </a:r>
            <a:r>
              <a:rPr lang="hr-HR" b="1" dirty="0"/>
              <a:t>nominalno povećana za 12,5% </a:t>
            </a:r>
            <a:r>
              <a:rPr lang="hr-HR" dirty="0"/>
              <a:t>u odnosu na isto razdoblje 2025., a </a:t>
            </a:r>
            <a:r>
              <a:rPr lang="hr-HR" b="1" dirty="0"/>
              <a:t>trgovina uslugama za 10,5%. </a:t>
            </a:r>
            <a:r>
              <a:rPr lang="hr-HR" dirty="0"/>
              <a:t>Pritom je rast najvećim dijelom </a:t>
            </a:r>
            <a:r>
              <a:rPr lang="hr-HR" b="1" dirty="0"/>
              <a:t>rezultat viših cijena </a:t>
            </a:r>
            <a:r>
              <a:rPr lang="hr-HR" dirty="0"/>
              <a:t>energenata i sirovina, kao i rasta troškova prijevoza, logistike i proizvodnje, a relativno manje rezultat rasta obujma trgovine. </a:t>
            </a:r>
            <a:r>
              <a:rPr lang="hr-HR" b="1" dirty="0"/>
              <a:t>Realni rast svjetske trgovine robom u 2026. procjenjuje se od 4,5 do 5 posto, u usporedbi s 4,8 posto u 2025.</a:t>
            </a:r>
          </a:p>
          <a:p>
            <a:r>
              <a:rPr lang="hr-HR" dirty="0"/>
              <a:t>Rast potražnje bilježi se kod tehnološki intenzivne robe i infrastrukture umjetne inteligencije, digitalnih tehnologija, električnih vozila, ... Trgovina kritičnim mineralima porasla je za 38%, poluvodičima za 25%, baterijama za 15%, ICT proizvodima za 14%, električnim vozilima za 11%, a hibridnim vozilima za 5%. Na rast trgovine fosilnim gorivima djelovale su uglavnom više cijene, dok se smanjila trgovina kemikalijama, željezom i čelikom te proizvodima obnovljive energije na sunce i vjetar. </a:t>
            </a:r>
          </a:p>
          <a:p>
            <a:r>
              <a:rPr lang="hr-HR" dirty="0"/>
              <a:t>Glavni pokretač rasta globalne trgovine je istočna Azija. Suficit Kine je povećan, a deficit SAD-a blago smanjen.</a:t>
            </a:r>
          </a:p>
          <a:p>
            <a:endParaRPr lang="hr-HR" dirty="0"/>
          </a:p>
          <a:p>
            <a:pPr marL="0" indent="0">
              <a:buNone/>
            </a:pPr>
            <a:r>
              <a:rPr lang="hr-HR" sz="2400" dirty="0"/>
              <a:t>Izvori podataka: https://unctad.org/publication/global-trade-update-julyaugust-2026-global-trade-continues-expand-amid-rising-price i https://unctad.org/system/files/official-document/tdr2026_en.pdf</a:t>
            </a:r>
          </a:p>
        </p:txBody>
      </p:sp>
    </p:spTree>
    <p:extLst>
      <p:ext uri="{BB962C8B-B14F-4D97-AF65-F5344CB8AC3E}">
        <p14:creationId xmlns:p14="http://schemas.microsoft.com/office/powerpoint/2010/main" val="4272230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56FDCF-DC0C-9C67-6532-1E8B3BABB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84" y="1404258"/>
            <a:ext cx="10689688" cy="43919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B45A85-8A30-58CD-79E1-E12D69C53364}"/>
              </a:ext>
            </a:extLst>
          </p:cNvPr>
          <p:cNvSpPr txBox="1"/>
          <p:nvPr/>
        </p:nvSpPr>
        <p:spPr>
          <a:xfrm>
            <a:off x="2111063" y="724312"/>
            <a:ext cx="79698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2800" dirty="0"/>
              <a:t>Svjetska trgovina robom: vrijednost, volumen i cijene,</a:t>
            </a:r>
          </a:p>
          <a:p>
            <a:pPr algn="ctr"/>
            <a:r>
              <a:rPr lang="hr-HR" sz="2800" dirty="0"/>
              <a:t> indeksi, 2023. =100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92D80-EB1D-FD7D-08ED-ADE89440151D}"/>
              </a:ext>
            </a:extLst>
          </p:cNvPr>
          <p:cNvSpPr txBox="1"/>
          <p:nvPr/>
        </p:nvSpPr>
        <p:spPr>
          <a:xfrm>
            <a:off x="881784" y="6034092"/>
            <a:ext cx="8719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Izvor: UNCAD, listopad 2026. https://unctad.org/system/files/official-document/tdr2026_en.pdf</a:t>
            </a:r>
          </a:p>
        </p:txBody>
      </p:sp>
    </p:spTree>
    <p:extLst>
      <p:ext uri="{BB962C8B-B14F-4D97-AF65-F5344CB8AC3E}">
        <p14:creationId xmlns:p14="http://schemas.microsoft.com/office/powerpoint/2010/main" val="707730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0990821-8162-6262-A752-8A9E8AB083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496591"/>
              </p:ext>
            </p:extLst>
          </p:nvPr>
        </p:nvGraphicFramePr>
        <p:xfrm>
          <a:off x="707570" y="164072"/>
          <a:ext cx="10493830" cy="6149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A6C4F01-D91A-F1CC-BCF6-7426F367A490}"/>
              </a:ext>
            </a:extLst>
          </p:cNvPr>
          <p:cNvSpPr txBox="1"/>
          <p:nvPr/>
        </p:nvSpPr>
        <p:spPr>
          <a:xfrm>
            <a:off x="707570" y="63245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Izvor</a:t>
            </a:r>
            <a:r>
              <a:rPr lang="hr-HR" dirty="0"/>
              <a:t> podataka</a:t>
            </a:r>
            <a:r>
              <a:rPr lang="en-US" dirty="0"/>
              <a:t>: IMF, World Economic Outlook, October 2026.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D0B1C5-A1DF-EA22-1AED-6B08120C8E50}"/>
              </a:ext>
            </a:extLst>
          </p:cNvPr>
          <p:cNvSpPr txBox="1"/>
          <p:nvPr/>
        </p:nvSpPr>
        <p:spPr>
          <a:xfrm>
            <a:off x="1814995" y="1380761"/>
            <a:ext cx="916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„neto izvoznici kapitala” – financijska potraživanja rezidenata od nerezidenata veća su od financijskih obveza rezidenata prema nerezidentima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EAF8CF-64EC-7319-647F-0D6E2A59B070}"/>
              </a:ext>
            </a:extLst>
          </p:cNvPr>
          <p:cNvSpPr txBox="1"/>
          <p:nvPr/>
        </p:nvSpPr>
        <p:spPr>
          <a:xfrm>
            <a:off x="1814995" y="3942193"/>
            <a:ext cx="5584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„neto uvoznici kapitala” – veće su financijske obveze rezidenata prema nerezidentima</a:t>
            </a:r>
          </a:p>
        </p:txBody>
      </p:sp>
    </p:spTree>
    <p:extLst>
      <p:ext uri="{BB962C8B-B14F-4D97-AF65-F5344CB8AC3E}">
        <p14:creationId xmlns:p14="http://schemas.microsoft.com/office/powerpoint/2010/main" val="1315245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52779-A68F-E971-2B4A-9E35FD3FF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748"/>
            <a:ext cx="10515600" cy="1075192"/>
          </a:xfrm>
        </p:spPr>
        <p:txBody>
          <a:bodyPr>
            <a:normAutofit/>
          </a:bodyPr>
          <a:lstStyle/>
          <a:p>
            <a:r>
              <a:rPr lang="hr-HR" sz="3600" b="1" i="1" dirty="0">
                <a:solidFill>
                  <a:schemeClr val="accent1">
                    <a:lumMod val="75000"/>
                  </a:schemeClr>
                </a:solidFill>
              </a:rPr>
              <a:t>Rizici na tržištu državnog duga i efekt zaraze</a:t>
            </a:r>
            <a:endParaRPr lang="hr-H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CC608-3A93-A107-E41C-CCE630298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699" y="1009196"/>
            <a:ext cx="11141530" cy="5675314"/>
          </a:xfrm>
        </p:spPr>
        <p:txBody>
          <a:bodyPr>
            <a:normAutofit fontScale="85000" lnSpcReduction="20000"/>
          </a:bodyPr>
          <a:lstStyle/>
          <a:p>
            <a:r>
              <a:rPr lang="hr-HR" dirty="0"/>
              <a:t>Rastuća javna potrošnja, fiskalne neravnoteže i </a:t>
            </a:r>
            <a:r>
              <a:rPr lang="hr-HR" b="1" dirty="0"/>
              <a:t>opterećenost visokim javnim dugom </a:t>
            </a:r>
            <a:r>
              <a:rPr lang="hr-HR" dirty="0"/>
              <a:t>brojnih ekonomija </a:t>
            </a:r>
            <a:r>
              <a:rPr lang="hr-HR" b="1" dirty="0"/>
              <a:t>ponovno su u fokusu promatranja globalnih financijskih tržišta</a:t>
            </a:r>
            <a:r>
              <a:rPr lang="hr-HR" dirty="0"/>
              <a:t>.</a:t>
            </a:r>
          </a:p>
          <a:p>
            <a:r>
              <a:rPr lang="hr-HR" dirty="0"/>
              <a:t>Osim fiskalnih neravnoteža, na širenje razlika u rasponu prinosa (rast premije rizika) na državne obveznice nekoliko europskih država (u odnosu na prinos na njemačke obveznice kao referentnu vrijednost) uvelike </a:t>
            </a:r>
            <a:r>
              <a:rPr lang="hr-HR" b="1" dirty="0"/>
              <a:t>djeluju i nacionalne političke neizvjesnosti i nestabilnosti</a:t>
            </a:r>
            <a:r>
              <a:rPr lang="hr-HR" dirty="0"/>
              <a:t>.</a:t>
            </a:r>
          </a:p>
          <a:p>
            <a:r>
              <a:rPr lang="hr-HR" dirty="0"/>
              <a:t>Uz efekt povećanih referentnih kamatnih stopa središnjih banaka (i mogućnost njihova novog povećanja zbog visoke inflacije) to sve dodatno </a:t>
            </a:r>
            <a:r>
              <a:rPr lang="hr-HR" b="1" dirty="0"/>
              <a:t>povećava realnu kamatnu stopu na dugoročni dug</a:t>
            </a:r>
            <a:r>
              <a:rPr lang="hr-HR" dirty="0"/>
              <a:t>. Rast rashoda za kamate stoga je sve veće opterećenje za javne financije, kao i zaduženi privatni sektor.</a:t>
            </a:r>
          </a:p>
          <a:p>
            <a:r>
              <a:rPr lang="hr-HR" dirty="0"/>
              <a:t>Prema podacima Eurostata za kraj drugog kvartala 2026., </a:t>
            </a:r>
            <a:r>
              <a:rPr lang="hr-HR" b="1" dirty="0"/>
              <a:t>najviše razine javnog duga u odnosu na BDP u europodručju </a:t>
            </a:r>
            <a:r>
              <a:rPr lang="hr-HR" dirty="0"/>
              <a:t>zabilježile su: Grčka (140.8 %), Italija (139.9 %), Francuska (119.1 %), Belgija (110,2 %) i Španjolska (101.4 &amp;). Pritom, dok se relativni teret duga Grčke već pet godina smanjuje, Italija je pod rizikom da postane najzaduženija članica EU. </a:t>
            </a:r>
          </a:p>
          <a:p>
            <a:r>
              <a:rPr lang="hr-HR" dirty="0"/>
              <a:t>Unutar EU, </a:t>
            </a:r>
            <a:r>
              <a:rPr lang="hr-HR" b="1" dirty="0"/>
              <a:t>rast premije rizika </a:t>
            </a:r>
            <a:r>
              <a:rPr lang="hr-HR" dirty="0"/>
              <a:t>(skokova u rasponu prinosa - spreada) za sada se kao </a:t>
            </a:r>
            <a:r>
              <a:rPr lang="hr-HR" b="1" dirty="0"/>
              <a:t>djelomični</a:t>
            </a:r>
            <a:r>
              <a:rPr lang="hr-HR" dirty="0"/>
              <a:t> </a:t>
            </a:r>
            <a:r>
              <a:rPr lang="hr-HR" b="1" dirty="0"/>
              <a:t>efekt zaraze</a:t>
            </a:r>
            <a:r>
              <a:rPr lang="hr-HR" dirty="0"/>
              <a:t> prenio s francuskih obveznica na obveznice Italije, Belgije i Grčke, ali kako ističu europske institucije - </a:t>
            </a:r>
            <a:r>
              <a:rPr lang="hr-HR" b="1" dirty="0"/>
              <a:t>sistemska i nekontrolirana kriza javnog duga još uvijek nije nastupila </a:t>
            </a:r>
            <a:r>
              <a:rPr lang="hr-HR" dirty="0"/>
              <a:t>(sredina listopada 2026). 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60128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EB2D-5A58-0DEE-D975-4DCB9688A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5657"/>
          </a:xfrm>
        </p:spPr>
        <p:txBody>
          <a:bodyPr/>
          <a:lstStyle/>
          <a:p>
            <a:r>
              <a:rPr lang="hr-HR" sz="3600" b="1" i="1" dirty="0">
                <a:solidFill>
                  <a:schemeClr val="accent1">
                    <a:lumMod val="75000"/>
                  </a:schemeClr>
                </a:solidFill>
              </a:rPr>
              <a:t>Struktura financiranja javnog duga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96C54-C3FC-6B07-E3CE-2EEFE9868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023255"/>
            <a:ext cx="11103429" cy="5725887"/>
          </a:xfrm>
        </p:spPr>
        <p:txBody>
          <a:bodyPr>
            <a:normAutofit fontScale="85000" lnSpcReduction="20000"/>
          </a:bodyPr>
          <a:lstStyle/>
          <a:p>
            <a:r>
              <a:rPr lang="hr-HR" dirty="0"/>
              <a:t>Dominantan dio ukupnog javnog duga članica EU27 odnosi se na </a:t>
            </a:r>
            <a:r>
              <a:rPr lang="hr-HR" b="1" dirty="0"/>
              <a:t>dug financiran emisijom dužničkih vrijednosnica. </a:t>
            </a:r>
            <a:r>
              <a:rPr lang="hr-HR" dirty="0"/>
              <a:t>Tako se </a:t>
            </a:r>
            <a:r>
              <a:rPr lang="hr-HR" b="1" dirty="0"/>
              <a:t>83,9 % ukupnog duga članica EU </a:t>
            </a:r>
            <a:r>
              <a:rPr lang="hr-HR" dirty="0"/>
              <a:t>(84,5 %  na razini europodručja) </a:t>
            </a:r>
            <a:r>
              <a:rPr lang="hr-HR" b="1" dirty="0"/>
              <a:t>odnosi se na izdane dužničke vrijednosnice</a:t>
            </a:r>
            <a:r>
              <a:rPr lang="hr-HR" dirty="0"/>
              <a:t>, a 13,8 posto na primljene kredite (13,1 % u europodručju). </a:t>
            </a:r>
          </a:p>
          <a:p>
            <a:r>
              <a:rPr lang="hr-HR" dirty="0"/>
              <a:t>Time je dodatno naglašen </a:t>
            </a:r>
            <a:r>
              <a:rPr lang="hr-HR" b="1" dirty="0"/>
              <a:t>rizik izloženost poremećajima i šokovima na financijskim tržištima </a:t>
            </a:r>
            <a:r>
              <a:rPr lang="hr-HR" dirty="0"/>
              <a:t>u vidu bijega dijela investitora i posljedičnog pada cijena obveznica pojedinih visoko zaduženih država, odnosno povećanja razlika u prinosima (spreada) u odnosu na izdanja državnih obveznica nižeg rizika. Pritom su cijene obveznica svih izdavatelja ionako pod pritiskom općeg trenda rasta kamatnih stopa, što otvara pitanje budućih troškova zaduživanja država i ostalih sektora, ali i pitanje vrijednosti portfelja financijskih institucija koje drže značajan dio državnog duga. Faktor dodatnog rizika, kao u slučaju francuskog javnog duga, predstavalja struktura ulagatelja u kojoj su pretežno prisutni </a:t>
            </a:r>
            <a:r>
              <a:rPr lang="hr-HR" b="1" dirty="0"/>
              <a:t>strani investitori </a:t>
            </a:r>
            <a:r>
              <a:rPr lang="hr-HR" dirty="0"/>
              <a:t>(koji mogu imati veću sklonost bijegu u alternativna ulaganja), dok je taj rizik u slučaju talijanskih obveznica relativno niži.</a:t>
            </a:r>
          </a:p>
          <a:p>
            <a:r>
              <a:rPr lang="hr-HR" b="1" dirty="0"/>
              <a:t>Hrvatska</a:t>
            </a:r>
            <a:r>
              <a:rPr lang="hr-HR" dirty="0"/>
              <a:t> je koncem prvog kvaratala 2026. bilježila javni dug na razini 56,2 % BDP-a, U strukturi duga, 74 % ukupnog javnog duga odnosi na financiranje državnim dužničkim vrijednosnicama, a 26 % na primljene kredite, dok je sveukupni udio inozemnih vjerovnika nešto veći od 30%, te je u ovom trenutku Hrvatska manje izložena prijenosu zaraze s tržišta državnog duga prezaduženih europskih ekonomija. Međutim, </a:t>
            </a:r>
            <a:r>
              <a:rPr lang="hr-HR" b="1" dirty="0"/>
              <a:t>opći trend rasta troškova refinanciranja duga na globalnim tržištima može poskupiti buduća zaduženja RH</a:t>
            </a:r>
            <a:r>
              <a:rPr lang="hr-HR" dirty="0"/>
              <a:t>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21531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94BAF4-17AB-9FF6-14D0-CEF2628F2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913" y="433448"/>
            <a:ext cx="10078060" cy="58322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048C66-ED30-0035-54E3-4F2EEB1458B8}"/>
              </a:ext>
            </a:extLst>
          </p:cNvPr>
          <p:cNvSpPr txBox="1"/>
          <p:nvPr/>
        </p:nvSpPr>
        <p:spPr>
          <a:xfrm>
            <a:off x="2492829" y="337457"/>
            <a:ext cx="7563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/>
              <a:t>Javni dug članica EU u % BDP-a, drugi kvartal 2026.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FCE61C-4C1F-7ACC-B590-A023173BB5ED}"/>
              </a:ext>
            </a:extLst>
          </p:cNvPr>
          <p:cNvSpPr txBox="1"/>
          <p:nvPr/>
        </p:nvSpPr>
        <p:spPr>
          <a:xfrm>
            <a:off x="6988628" y="1037338"/>
            <a:ext cx="464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/>
              <a:t>Prosječna razina javnog duga u europodručju (EA21) bila je 88,8 % krajem drugog kvartala 2026., </a:t>
            </a:r>
            <a:r>
              <a:rPr lang="hr-HR" sz="2400" dirty="0"/>
              <a:t>a na razini EU27 82,9 %.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EADE7C-2552-8EFE-017B-A6F344FB50E6}"/>
              </a:ext>
            </a:extLst>
          </p:cNvPr>
          <p:cNvSpPr txBox="1"/>
          <p:nvPr/>
        </p:nvSpPr>
        <p:spPr>
          <a:xfrm>
            <a:off x="984369" y="6239461"/>
            <a:ext cx="10580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Izvor: https://ec.europa.eu/eurostat/web/products-euro-indicators/w/2-21102026-bp (21.10.2026.)</a:t>
            </a:r>
          </a:p>
        </p:txBody>
      </p:sp>
    </p:spTree>
    <p:extLst>
      <p:ext uri="{BB962C8B-B14F-4D97-AF65-F5344CB8AC3E}">
        <p14:creationId xmlns:p14="http://schemas.microsoft.com/office/powerpoint/2010/main" val="3789352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481069-200D-75A2-486E-995E1A220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5" y="5763568"/>
            <a:ext cx="9859751" cy="3810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BF3084-BB36-924B-83D9-B2D7DDF2E78F}"/>
              </a:ext>
            </a:extLst>
          </p:cNvPr>
          <p:cNvSpPr txBox="1"/>
          <p:nvPr/>
        </p:nvSpPr>
        <p:spPr>
          <a:xfrm>
            <a:off x="979714" y="6335148"/>
            <a:ext cx="7162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Izvor: https://tradingeconomics.com/france/government-bond-yield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69D40-55ED-3D6C-7C43-A4865A517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34" y="153520"/>
            <a:ext cx="10974332" cy="60015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28B987-07E9-DB96-3934-F34730E1826F}"/>
              </a:ext>
            </a:extLst>
          </p:cNvPr>
          <p:cNvSpPr txBox="1"/>
          <p:nvPr/>
        </p:nvSpPr>
        <p:spPr>
          <a:xfrm>
            <a:off x="816427" y="510900"/>
            <a:ext cx="732608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/>
              <a:t>Prinos na francuske državne obveznice</a:t>
            </a: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France 10Y Bond Yield 4.87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2 (19.10.2026.)</a:t>
            </a: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France 10Y Bond Yield 4.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994 (21.10.2026.)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23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241396-1390-8DDB-454B-45F526D85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75" y="5455755"/>
            <a:ext cx="9869277" cy="4096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264BEE-9822-9E35-75F2-FC7C224838C7}"/>
              </a:ext>
            </a:extLst>
          </p:cNvPr>
          <p:cNvSpPr txBox="1"/>
          <p:nvPr/>
        </p:nvSpPr>
        <p:spPr>
          <a:xfrm>
            <a:off x="1034142" y="6140334"/>
            <a:ext cx="7424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Izvor: https://tradingeconomics.com/italy/government-bond-yield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57A2A4-E239-EB8A-06CC-763FDFA70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142" y="428984"/>
            <a:ext cx="10850489" cy="56395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01B734-253C-1020-D46A-7595ECDF8FA0}"/>
              </a:ext>
            </a:extLst>
          </p:cNvPr>
          <p:cNvSpPr txBox="1"/>
          <p:nvPr/>
        </p:nvSpPr>
        <p:spPr>
          <a:xfrm>
            <a:off x="823904" y="348334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/>
              <a:t>Prinos na talijanske državne obveznice</a:t>
            </a:r>
          </a:p>
          <a:p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Italy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10Y Bond Yield 4.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7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2 (19.10.2026.)</a:t>
            </a:r>
          </a:p>
          <a:p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Italy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10Y Bond Yield 4.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605 (21.10.2026.)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sz="28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B4DFCCF-36B7-9459-9CC3-FB29F86EFBA8}"/>
              </a:ext>
            </a:extLst>
          </p:cNvPr>
          <p:cNvSpPr txBox="1"/>
          <p:nvPr/>
        </p:nvSpPr>
        <p:spPr>
          <a:xfrm>
            <a:off x="1038910" y="6168402"/>
            <a:ext cx="7114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Izvor: https://tradingeconomics.com/germany/government-bond-yield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2B5A32-BC06-C7A2-CD34-8FC62BE21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78" y="237047"/>
            <a:ext cx="10926700" cy="56872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D34412-4A56-511A-46E5-7C5304DAB067}"/>
              </a:ext>
            </a:extLst>
          </p:cNvPr>
          <p:cNvSpPr txBox="1"/>
          <p:nvPr/>
        </p:nvSpPr>
        <p:spPr>
          <a:xfrm>
            <a:off x="940939" y="467566"/>
            <a:ext cx="711449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/>
              <a:t>Prinos na njemačke državne obveznice</a:t>
            </a:r>
          </a:p>
          <a:p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Germany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10Y Bond Yield 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4707 (19.10.2026.)</a:t>
            </a:r>
          </a:p>
          <a:p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Germany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10Y Bond Yield 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4291 (21.10.2026.)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sz="2800" dirty="0"/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54003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66BDAB5-B06E-3E27-A5CB-9BD4E81D04A3}"/>
              </a:ext>
            </a:extLst>
          </p:cNvPr>
          <p:cNvSpPr txBox="1"/>
          <p:nvPr/>
        </p:nvSpPr>
        <p:spPr>
          <a:xfrm>
            <a:off x="928608" y="6348527"/>
            <a:ext cx="8226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Izvor: https://tradingeconomics.com/croatia/government-bond-yield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ACFAEC-FCB8-0E39-B65E-5DDD23248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08" y="477386"/>
            <a:ext cx="10879068" cy="5649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8208F0-3CFE-3AE6-B53A-A71B22B30AA0}"/>
              </a:ext>
            </a:extLst>
          </p:cNvPr>
          <p:cNvSpPr txBox="1"/>
          <p:nvPr/>
        </p:nvSpPr>
        <p:spPr>
          <a:xfrm>
            <a:off x="794656" y="468656"/>
            <a:ext cx="74893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dirty="0"/>
              <a:t>Prinos na hrvatske državne obveznice</a:t>
            </a:r>
          </a:p>
          <a:p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Croatia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10Y Bond Yield 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1376 (19.10.2026.</a:t>
            </a:r>
          </a:p>
          <a:p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Croatia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10Y Bond Yield 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138 (21.10.2026.)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dirty="0"/>
          </a:p>
          <a:p>
            <a:r>
              <a:rPr lang="hr-HR" sz="2800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96448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F1366D-E953-D09A-5056-78332C333C87}"/>
              </a:ext>
            </a:extLst>
          </p:cNvPr>
          <p:cNvSpPr txBox="1"/>
          <p:nvPr/>
        </p:nvSpPr>
        <p:spPr>
          <a:xfrm>
            <a:off x="751113" y="225310"/>
            <a:ext cx="974271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b="1" dirty="0"/>
              <a:t>Fiskalne ranjivosti mogu oslabiti gospodarski rast europodručja</a:t>
            </a:r>
            <a:r>
              <a:rPr lang="hr-HR" sz="2400" dirty="0"/>
              <a:t>, a u kombinaciji s političkim nestabilnostima u nekoliko europskih ekonomija (koje čine </a:t>
            </a:r>
            <a:r>
              <a:rPr lang="hr-HR" sz="2400" b="1" dirty="0"/>
              <a:t>60 % BDP-a i stanovništva europodručja</a:t>
            </a:r>
            <a:r>
              <a:rPr lang="hr-HR" sz="2400" dirty="0"/>
              <a:t>) te nižim kamatnjacima u europodručju u odnosu na SAD, </a:t>
            </a:r>
            <a:r>
              <a:rPr lang="hr-HR" sz="2400" b="1" dirty="0"/>
              <a:t>slabe euro prema američkom dolaru i drugim valutama</a:t>
            </a:r>
            <a:r>
              <a:rPr lang="hr-HR" sz="2400" dirty="0"/>
              <a:t>, što dodatno </a:t>
            </a:r>
            <a:r>
              <a:rPr lang="hr-HR" sz="2400" b="1" dirty="0"/>
              <a:t>podupire inflatorne procese </a:t>
            </a:r>
            <a:r>
              <a:rPr lang="hr-HR" sz="2400" dirty="0"/>
              <a:t>zbog rasta troška uvoza energenata, te stvara pritisak ESB-u u slučaju potrebe za daljnjim povećanjem kamatnih stopa uz rizik pogoršanja ekonomskog rasta.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098A3B-545D-0C87-B6C9-D81C57A2D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668" y="2819400"/>
            <a:ext cx="10107533" cy="35341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D13C29-5A5C-4D70-FB9F-A4476E59CBB4}"/>
              </a:ext>
            </a:extLst>
          </p:cNvPr>
          <p:cNvSpPr txBox="1"/>
          <p:nvPr/>
        </p:nvSpPr>
        <p:spPr>
          <a:xfrm>
            <a:off x="5791200" y="3167390"/>
            <a:ext cx="4245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hr-HR" sz="2800" b="1" i="0" dirty="0">
                <a:solidFill>
                  <a:schemeClr val="tx1"/>
                </a:solidFill>
                <a:effectLst/>
                <a:latin typeface="+mn-lt"/>
              </a:rPr>
              <a:t>EUR/USD</a:t>
            </a:r>
            <a:endParaRPr lang="hr-HR" sz="2800" b="1" i="0" dirty="0">
              <a:solidFill>
                <a:srgbClr val="232A31"/>
              </a:solidFill>
              <a:effectLst/>
              <a:latin typeface="GT America"/>
            </a:endParaRPr>
          </a:p>
        </p:txBody>
      </p:sp>
    </p:spTree>
    <p:extLst>
      <p:ext uri="{BB962C8B-B14F-4D97-AF65-F5344CB8AC3E}">
        <p14:creationId xmlns:p14="http://schemas.microsoft.com/office/powerpoint/2010/main" val="3108890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68F84E1-0265-13FA-B7A6-D840E62F4C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076076"/>
              </p:ext>
            </p:extLst>
          </p:nvPr>
        </p:nvGraphicFramePr>
        <p:xfrm>
          <a:off x="912811" y="805543"/>
          <a:ext cx="10724017" cy="5170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1012C82-A0E4-39B2-06E4-6970C938E821}"/>
              </a:ext>
            </a:extLst>
          </p:cNvPr>
          <p:cNvSpPr txBox="1"/>
          <p:nvPr/>
        </p:nvSpPr>
        <p:spPr>
          <a:xfrm>
            <a:off x="3004456" y="3021568"/>
            <a:ext cx="8055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Prvi svjetski rat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841103-F431-799D-7D9D-D4A5CD9FDDF5}"/>
              </a:ext>
            </a:extLst>
          </p:cNvPr>
          <p:cNvSpPr txBox="1"/>
          <p:nvPr/>
        </p:nvSpPr>
        <p:spPr>
          <a:xfrm>
            <a:off x="4985656" y="1682626"/>
            <a:ext cx="8055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Drugi svjetski rat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17A4BF-B065-DC6F-1996-7726A63A1037}"/>
              </a:ext>
            </a:extLst>
          </p:cNvPr>
          <p:cNvSpPr txBox="1"/>
          <p:nvPr/>
        </p:nvSpPr>
        <p:spPr>
          <a:xfrm>
            <a:off x="4071256" y="2934482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Velika depresija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B0E30F-586C-8E61-6179-DB42E3434271}"/>
              </a:ext>
            </a:extLst>
          </p:cNvPr>
          <p:cNvSpPr txBox="1"/>
          <p:nvPr/>
        </p:nvSpPr>
        <p:spPr>
          <a:xfrm>
            <a:off x="8730344" y="2421290"/>
            <a:ext cx="91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Stvarnje i pucanje dot-com mjehura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9961A-8776-EC1F-0B8E-A3D195972E18}"/>
              </a:ext>
            </a:extLst>
          </p:cNvPr>
          <p:cNvSpPr txBox="1"/>
          <p:nvPr/>
        </p:nvSpPr>
        <p:spPr>
          <a:xfrm>
            <a:off x="9535887" y="2195818"/>
            <a:ext cx="10776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Globalna financijska kriza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9F69D1-0725-954E-30AB-E076DA4CE94D}"/>
              </a:ext>
            </a:extLst>
          </p:cNvPr>
          <p:cNvSpPr txBox="1"/>
          <p:nvPr/>
        </p:nvSpPr>
        <p:spPr>
          <a:xfrm>
            <a:off x="10613572" y="1682626"/>
            <a:ext cx="1023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Covid-19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4FC6B8-941C-8F53-0C9A-50EF9DCAA810}"/>
              </a:ext>
            </a:extLst>
          </p:cNvPr>
          <p:cNvSpPr txBox="1"/>
          <p:nvPr/>
        </p:nvSpPr>
        <p:spPr>
          <a:xfrm>
            <a:off x="1404255" y="1077686"/>
            <a:ext cx="805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13B2DD-B6FB-84F0-7954-D4B7468839ED}"/>
              </a:ext>
            </a:extLst>
          </p:cNvPr>
          <p:cNvSpPr txBox="1"/>
          <p:nvPr/>
        </p:nvSpPr>
        <p:spPr>
          <a:xfrm>
            <a:off x="1230084" y="6052457"/>
            <a:ext cx="415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/>
              <a:t>Izvor podataka: IMF, WEO, listopad 2026.</a:t>
            </a:r>
          </a:p>
        </p:txBody>
      </p:sp>
    </p:spTree>
    <p:extLst>
      <p:ext uri="{BB962C8B-B14F-4D97-AF65-F5344CB8AC3E}">
        <p14:creationId xmlns:p14="http://schemas.microsoft.com/office/powerpoint/2010/main" val="590809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392A4D5-CF9B-7CC8-BB94-D1273CCEA2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423402"/>
              </p:ext>
            </p:extLst>
          </p:nvPr>
        </p:nvGraphicFramePr>
        <p:xfrm>
          <a:off x="1088572" y="620486"/>
          <a:ext cx="10482942" cy="5431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157ED97-99E9-A8CA-804B-DC9F57D59CE8}"/>
              </a:ext>
            </a:extLst>
          </p:cNvPr>
          <p:cNvSpPr txBox="1"/>
          <p:nvPr/>
        </p:nvSpPr>
        <p:spPr>
          <a:xfrm>
            <a:off x="10853057" y="805542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/>
              <a:t>2026Q2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20536E-CE1E-3058-4A4C-FA1028220C08}"/>
              </a:ext>
            </a:extLst>
          </p:cNvPr>
          <p:cNvSpPr txBox="1"/>
          <p:nvPr/>
        </p:nvSpPr>
        <p:spPr>
          <a:xfrm>
            <a:off x="1295398" y="6074230"/>
            <a:ext cx="415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/>
              <a:t>Izvor podataka: IMF, WEO, listopad 2026.</a:t>
            </a:r>
          </a:p>
        </p:txBody>
      </p:sp>
    </p:spTree>
    <p:extLst>
      <p:ext uri="{BB962C8B-B14F-4D97-AF65-F5344CB8AC3E}">
        <p14:creationId xmlns:p14="http://schemas.microsoft.com/office/powerpoint/2010/main" val="3708271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3187EDE-61E2-F41C-EF10-E55E407DD4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566901"/>
              </p:ext>
            </p:extLst>
          </p:nvPr>
        </p:nvGraphicFramePr>
        <p:xfrm>
          <a:off x="718456" y="402772"/>
          <a:ext cx="10722429" cy="5845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0430914-C130-4E5E-D1F9-169198F0E1D9}"/>
              </a:ext>
            </a:extLst>
          </p:cNvPr>
          <p:cNvSpPr txBox="1"/>
          <p:nvPr/>
        </p:nvSpPr>
        <p:spPr>
          <a:xfrm>
            <a:off x="957941" y="6248400"/>
            <a:ext cx="415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/>
              <a:t>Izvor podataka: IMF, WEO, listopad 2026.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09A5D6-5452-7A8F-47FF-117D5AEC9AD3}"/>
              </a:ext>
            </a:extLst>
          </p:cNvPr>
          <p:cNvSpPr txBox="1"/>
          <p:nvPr/>
        </p:nvSpPr>
        <p:spPr>
          <a:xfrm>
            <a:off x="5445586" y="1393370"/>
            <a:ext cx="1268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b="1" dirty="0"/>
              <a:t>PROJEKCIJE</a:t>
            </a:r>
          </a:p>
        </p:txBody>
      </p:sp>
    </p:spTree>
    <p:extLst>
      <p:ext uri="{BB962C8B-B14F-4D97-AF65-F5344CB8AC3E}">
        <p14:creationId xmlns:p14="http://schemas.microsoft.com/office/powerpoint/2010/main" val="1583329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5CC4B8A-E577-1AC3-516A-C1CEC6523B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7474913"/>
              </p:ext>
            </p:extLst>
          </p:nvPr>
        </p:nvGraphicFramePr>
        <p:xfrm>
          <a:off x="947056" y="522513"/>
          <a:ext cx="10319657" cy="5540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ADA1DB6-6FA0-9ABC-2F43-C91DA45349F7}"/>
              </a:ext>
            </a:extLst>
          </p:cNvPr>
          <p:cNvSpPr txBox="1"/>
          <p:nvPr/>
        </p:nvSpPr>
        <p:spPr>
          <a:xfrm>
            <a:off x="1273626" y="6095998"/>
            <a:ext cx="415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/>
              <a:t>Izvor podataka: IMF, WEO, listopad 2026.</a:t>
            </a:r>
          </a:p>
        </p:txBody>
      </p:sp>
    </p:spTree>
    <p:extLst>
      <p:ext uri="{BB962C8B-B14F-4D97-AF65-F5344CB8AC3E}">
        <p14:creationId xmlns:p14="http://schemas.microsoft.com/office/powerpoint/2010/main" val="3714006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437348B-6455-A40B-AD90-F376A3011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384522"/>
              </p:ext>
            </p:extLst>
          </p:nvPr>
        </p:nvGraphicFramePr>
        <p:xfrm>
          <a:off x="304797" y="973598"/>
          <a:ext cx="11582401" cy="5264150"/>
        </p:xfrm>
        <a:graphic>
          <a:graphicData uri="http://schemas.openxmlformats.org/drawingml/2006/table">
            <a:tbl>
              <a:tblPr/>
              <a:tblGrid>
                <a:gridCol w="4963886">
                  <a:extLst>
                    <a:ext uri="{9D8B030D-6E8A-4147-A177-3AD203B41FA5}">
                      <a16:colId xmlns:a16="http://schemas.microsoft.com/office/drawing/2014/main" val="2951587787"/>
                    </a:ext>
                  </a:extLst>
                </a:gridCol>
                <a:gridCol w="1323703">
                  <a:extLst>
                    <a:ext uri="{9D8B030D-6E8A-4147-A177-3AD203B41FA5}">
                      <a16:colId xmlns:a16="http://schemas.microsoft.com/office/drawing/2014/main" val="815687700"/>
                    </a:ext>
                  </a:extLst>
                </a:gridCol>
                <a:gridCol w="1323703">
                  <a:extLst>
                    <a:ext uri="{9D8B030D-6E8A-4147-A177-3AD203B41FA5}">
                      <a16:colId xmlns:a16="http://schemas.microsoft.com/office/drawing/2014/main" val="1468851957"/>
                    </a:ext>
                  </a:extLst>
                </a:gridCol>
                <a:gridCol w="1323703">
                  <a:extLst>
                    <a:ext uri="{9D8B030D-6E8A-4147-A177-3AD203B41FA5}">
                      <a16:colId xmlns:a16="http://schemas.microsoft.com/office/drawing/2014/main" val="212583845"/>
                    </a:ext>
                  </a:extLst>
                </a:gridCol>
                <a:gridCol w="1323703">
                  <a:extLst>
                    <a:ext uri="{9D8B030D-6E8A-4147-A177-3AD203B41FA5}">
                      <a16:colId xmlns:a16="http://schemas.microsoft.com/office/drawing/2014/main" val="3874954789"/>
                    </a:ext>
                  </a:extLst>
                </a:gridCol>
                <a:gridCol w="1323703">
                  <a:extLst>
                    <a:ext uri="{9D8B030D-6E8A-4147-A177-3AD203B41FA5}">
                      <a16:colId xmlns:a16="http://schemas.microsoft.com/office/drawing/2014/main" val="2123510627"/>
                    </a:ext>
                  </a:extLst>
                </a:gridCol>
              </a:tblGrid>
              <a:tr h="11781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2024.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2025.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2026.f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2027.f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2028.f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3084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</a:t>
                      </a:r>
                      <a:r>
                        <a:rPr lang="hr-HR" sz="2800" b="1" i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Ekonomska aktivnost</a:t>
                      </a:r>
                      <a:endParaRPr lang="hr-HR" sz="3200" b="1" i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73895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1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(realne stope promjene, %)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2261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Realni BDP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3,8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3,4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08804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Osobna potrošnja</a:t>
                      </a:r>
                    </a:p>
                  </a:txBody>
                  <a:tcPr marL="952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5,9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3,0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368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Državna potrošnja</a:t>
                      </a:r>
                    </a:p>
                  </a:txBody>
                  <a:tcPr marL="952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7,2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1,7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35073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Bruto investicije u fiksni kapital</a:t>
                      </a:r>
                    </a:p>
                  </a:txBody>
                  <a:tcPr marL="952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5,3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6,1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3,6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1,2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1,5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82937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  Izvoz (roba i usluge)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1,6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0,9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1,7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844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  Uvoz (roba i usluge)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8,4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3180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1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Doprinos realnom rastu BDP-a (p. b.):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56507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  Domaća potražnja (isključujući  </a:t>
                      </a:r>
                    </a:p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  promjenu zaliha)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6,2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2,1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91308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  Neto izvoz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-3,8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-1,1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-0,4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-0,1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0,1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4272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  Promjena zaliha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1,4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0,5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Life L2"/>
                        </a:rPr>
                        <a:t>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87627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BA2762-5F48-AC09-9DE9-D20B8240B4B8}"/>
              </a:ext>
            </a:extLst>
          </p:cNvPr>
          <p:cNvSpPr txBox="1"/>
          <p:nvPr/>
        </p:nvSpPr>
        <p:spPr>
          <a:xfrm>
            <a:off x="1072283" y="290178"/>
            <a:ext cx="10047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Makroekonomske projekcije HNB-a za Hrvatsku iz rujna 2026.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D96C8C-4137-444A-5D41-C89EC87D6BD1}"/>
              </a:ext>
            </a:extLst>
          </p:cNvPr>
          <p:cNvSpPr txBox="1"/>
          <p:nvPr/>
        </p:nvSpPr>
        <p:spPr>
          <a:xfrm>
            <a:off x="468084" y="6275434"/>
            <a:ext cx="10448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HNB, https://www.hnb.hr/analize-i-publikacije/makroekonomske-projekcije (15.9.2026.)</a:t>
            </a:r>
          </a:p>
        </p:txBody>
      </p:sp>
    </p:spTree>
    <p:extLst>
      <p:ext uri="{BB962C8B-B14F-4D97-AF65-F5344CB8AC3E}">
        <p14:creationId xmlns:p14="http://schemas.microsoft.com/office/powerpoint/2010/main" val="224102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F54F97-F503-D176-0B65-75E3BC9DE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147808"/>
              </p:ext>
            </p:extLst>
          </p:nvPr>
        </p:nvGraphicFramePr>
        <p:xfrm>
          <a:off x="1121228" y="1545771"/>
          <a:ext cx="9677401" cy="4206055"/>
        </p:xfrm>
        <a:graphic>
          <a:graphicData uri="http://schemas.openxmlformats.org/drawingml/2006/table">
            <a:tbl>
              <a:tblPr/>
              <a:tblGrid>
                <a:gridCol w="4147456">
                  <a:extLst>
                    <a:ext uri="{9D8B030D-6E8A-4147-A177-3AD203B41FA5}">
                      <a16:colId xmlns:a16="http://schemas.microsoft.com/office/drawing/2014/main" val="193241420"/>
                    </a:ext>
                  </a:extLst>
                </a:gridCol>
                <a:gridCol w="1105989">
                  <a:extLst>
                    <a:ext uri="{9D8B030D-6E8A-4147-A177-3AD203B41FA5}">
                      <a16:colId xmlns:a16="http://schemas.microsoft.com/office/drawing/2014/main" val="3647546928"/>
                    </a:ext>
                  </a:extLst>
                </a:gridCol>
                <a:gridCol w="1105989">
                  <a:extLst>
                    <a:ext uri="{9D8B030D-6E8A-4147-A177-3AD203B41FA5}">
                      <a16:colId xmlns:a16="http://schemas.microsoft.com/office/drawing/2014/main" val="16035985"/>
                    </a:ext>
                  </a:extLst>
                </a:gridCol>
                <a:gridCol w="1119052">
                  <a:extLst>
                    <a:ext uri="{9D8B030D-6E8A-4147-A177-3AD203B41FA5}">
                      <a16:colId xmlns:a16="http://schemas.microsoft.com/office/drawing/2014/main" val="393059425"/>
                    </a:ext>
                  </a:extLst>
                </a:gridCol>
                <a:gridCol w="1092926">
                  <a:extLst>
                    <a:ext uri="{9D8B030D-6E8A-4147-A177-3AD203B41FA5}">
                      <a16:colId xmlns:a16="http://schemas.microsoft.com/office/drawing/2014/main" val="3171933684"/>
                    </a:ext>
                  </a:extLst>
                </a:gridCol>
                <a:gridCol w="1105989">
                  <a:extLst>
                    <a:ext uri="{9D8B030D-6E8A-4147-A177-3AD203B41FA5}">
                      <a16:colId xmlns:a16="http://schemas.microsoft.com/office/drawing/2014/main" val="233697318"/>
                    </a:ext>
                  </a:extLst>
                </a:gridCol>
              </a:tblGrid>
              <a:tr h="1194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2024.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2025.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2026.f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2027.f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2028.f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347071"/>
                  </a:ext>
                </a:extLst>
              </a:tr>
              <a:tr h="41451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</a:t>
                      </a:r>
                      <a:r>
                        <a:rPr lang="hr-HR" sz="2800" b="1" i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Inflacija</a:t>
                      </a:r>
                      <a:endParaRPr lang="hr-HR" sz="3200" b="1" i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852029"/>
                  </a:ext>
                </a:extLst>
              </a:tr>
              <a:tr h="6815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1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(stopa promjene,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516210"/>
                  </a:ext>
                </a:extLst>
              </a:tr>
              <a:tr h="41451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HIPC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4,1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3,0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37192"/>
                  </a:ext>
                </a:extLst>
              </a:tr>
              <a:tr h="41451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HIPC, isključujući hranu i  </a:t>
                      </a:r>
                    </a:p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energiju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3,3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3,2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19025"/>
                  </a:ext>
                </a:extLst>
              </a:tr>
              <a:tr h="41451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HIPC, hrana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5,4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252759"/>
                  </a:ext>
                </a:extLst>
              </a:tr>
              <a:tr h="41451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HIPC, energija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-0,3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3,3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12,3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505924"/>
                  </a:ext>
                </a:extLst>
              </a:tr>
              <a:tr h="41729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Nacionalni indeks potrošačkih  </a:t>
                      </a:r>
                    </a:p>
                    <a:p>
                      <a:pPr algn="l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cijena (IPC)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3,0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3,7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4,3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22304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FC144AE-5A2E-E365-5694-FC02401BEDE4}"/>
              </a:ext>
            </a:extLst>
          </p:cNvPr>
          <p:cNvSpPr txBox="1"/>
          <p:nvPr/>
        </p:nvSpPr>
        <p:spPr>
          <a:xfrm>
            <a:off x="891233" y="654074"/>
            <a:ext cx="10039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Makroekonomske projekcije HNB-a za Hrvatsku iz rujna 2026</a:t>
            </a:r>
            <a:r>
              <a:rPr lang="hr-HR" sz="28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8E8F24-C1E9-D864-2EE7-F51EBF9C9F87}"/>
              </a:ext>
            </a:extLst>
          </p:cNvPr>
          <p:cNvSpPr txBox="1"/>
          <p:nvPr/>
        </p:nvSpPr>
        <p:spPr>
          <a:xfrm>
            <a:off x="1121227" y="5947007"/>
            <a:ext cx="10186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HNB, https://www.hnb.hr/analize-i-publikacije/makroekonomske-projekcije (15.9.2026.)</a:t>
            </a:r>
          </a:p>
        </p:txBody>
      </p:sp>
    </p:spTree>
    <p:extLst>
      <p:ext uri="{BB962C8B-B14F-4D97-AF65-F5344CB8AC3E}">
        <p14:creationId xmlns:p14="http://schemas.microsoft.com/office/powerpoint/2010/main" val="3363350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438412-42B2-2106-A7F4-BCE540D5C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340801"/>
              </p:ext>
            </p:extLst>
          </p:nvPr>
        </p:nvGraphicFramePr>
        <p:xfrm>
          <a:off x="484414" y="983615"/>
          <a:ext cx="11223171" cy="4890770"/>
        </p:xfrm>
        <a:graphic>
          <a:graphicData uri="http://schemas.openxmlformats.org/drawingml/2006/table">
            <a:tbl>
              <a:tblPr/>
              <a:tblGrid>
                <a:gridCol w="4809931">
                  <a:extLst>
                    <a:ext uri="{9D8B030D-6E8A-4147-A177-3AD203B41FA5}">
                      <a16:colId xmlns:a16="http://schemas.microsoft.com/office/drawing/2014/main" val="3228608624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3215853148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1755632603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456808196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2705906880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155222509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2024.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2025.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2026.f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2027.f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2028.f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94477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</a:t>
                      </a:r>
                      <a:r>
                        <a:rPr lang="hr-HR" sz="2800" b="1" i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Vanjski sektor</a:t>
                      </a:r>
                      <a:endParaRPr lang="hr-HR" sz="3200" b="1" i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3956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Saldo robne razmjene (% BDP-a)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-22,1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-20,9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-20,7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-20,5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-20,0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7463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Saldo razmjene usluga (% BDP-a)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17,5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15,9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15,1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15,2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15,1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9054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Saldo tekućeg računa (% BDP-a)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-3,5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-4,4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-4,4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-4,0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51164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Saldo tekućega i kapitalnog računa (%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BDP-a)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-0,8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-1,6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-1,9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-1,9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-2,1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9350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Neto korištenja fondova EU-a (%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BDP-a)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3,2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9468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3BFED49-4BFB-DEDB-DC91-95306F214DA2}"/>
              </a:ext>
            </a:extLst>
          </p:cNvPr>
          <p:cNvSpPr txBox="1"/>
          <p:nvPr/>
        </p:nvSpPr>
        <p:spPr>
          <a:xfrm>
            <a:off x="1299848" y="325585"/>
            <a:ext cx="10047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Makroekonomske projekcije HNB-a za Hrvatsku iz rujna 2026.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C24FE6-3F27-CE8E-D230-BD92C9C62671}"/>
              </a:ext>
            </a:extLst>
          </p:cNvPr>
          <p:cNvSpPr txBox="1"/>
          <p:nvPr/>
        </p:nvSpPr>
        <p:spPr>
          <a:xfrm>
            <a:off x="473528" y="6229538"/>
            <a:ext cx="10056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HNB, https://www.hnb.hr/analize-i-publikacije/makroekonomske-projekcije (15.9.2026.)</a:t>
            </a:r>
          </a:p>
        </p:txBody>
      </p:sp>
    </p:spTree>
    <p:extLst>
      <p:ext uri="{BB962C8B-B14F-4D97-AF65-F5344CB8AC3E}">
        <p14:creationId xmlns:p14="http://schemas.microsoft.com/office/powerpoint/2010/main" val="3255172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D6F29-928F-E7AB-157C-1A0A8DDD4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3FAEC1C-42EE-9A27-B58B-B165BB904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530269"/>
              </p:ext>
            </p:extLst>
          </p:nvPr>
        </p:nvGraphicFramePr>
        <p:xfrm>
          <a:off x="582385" y="1261110"/>
          <a:ext cx="11223171" cy="4335780"/>
        </p:xfrm>
        <a:graphic>
          <a:graphicData uri="http://schemas.openxmlformats.org/drawingml/2006/table">
            <a:tbl>
              <a:tblPr/>
              <a:tblGrid>
                <a:gridCol w="4809931">
                  <a:extLst>
                    <a:ext uri="{9D8B030D-6E8A-4147-A177-3AD203B41FA5}">
                      <a16:colId xmlns:a16="http://schemas.microsoft.com/office/drawing/2014/main" val="3228608624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3215853148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1755632603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456808196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2705906880"/>
                    </a:ext>
                  </a:extLst>
                </a:gridCol>
                <a:gridCol w="1282648">
                  <a:extLst>
                    <a:ext uri="{9D8B030D-6E8A-4147-A177-3AD203B41FA5}">
                      <a16:colId xmlns:a16="http://schemas.microsoft.com/office/drawing/2014/main" val="1552225092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2024.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2025.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2026.f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2027.f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2028.f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94477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</a:t>
                      </a:r>
                      <a:r>
                        <a:rPr lang="hr-HR" sz="2800" b="1" i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j-lt"/>
                          <a:ea typeface="+mj-ea"/>
                          <a:cs typeface="+mj-cs"/>
                        </a:rPr>
                        <a:t>Tržište rada</a:t>
                      </a:r>
                      <a:endParaRPr lang="hr-HR" sz="3200" b="1" i="1" kern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10626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Stopa anketne nezaposlenosti (%)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5,0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4,9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4,8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4,7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4,6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01934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Broj zaposlenih (stopa promjene,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3,3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2,5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0,8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34177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Nominalne bruto plaće (stopa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 promjene,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15,0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10,8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8,3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5,2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3,9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9075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Realne bruto plaće (stopa promjene, </a:t>
                      </a:r>
                    </a:p>
                    <a:p>
                      <a:pPr algn="l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  %)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11,7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Life L2"/>
                        </a:rPr>
                        <a:t>6,8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3,9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2,3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hr-HR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Life L2"/>
                        </a:rPr>
                        <a:t>1,1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25879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2A1A784-48E7-4951-253B-E3C6471093C2}"/>
              </a:ext>
            </a:extLst>
          </p:cNvPr>
          <p:cNvSpPr txBox="1"/>
          <p:nvPr/>
        </p:nvSpPr>
        <p:spPr>
          <a:xfrm>
            <a:off x="1072284" y="432474"/>
            <a:ext cx="10047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Makroekonomske projekcije HNB-a za Hrvatsku iz rujna 2026.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B84C0A-6BA2-C92B-78E4-BA1DB9C41032}"/>
              </a:ext>
            </a:extLst>
          </p:cNvPr>
          <p:cNvSpPr txBox="1"/>
          <p:nvPr/>
        </p:nvSpPr>
        <p:spPr>
          <a:xfrm>
            <a:off x="582385" y="5763806"/>
            <a:ext cx="101227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HNB, https://www.hnb.hr/analize-i-publikacije/makroekonomske-projekcije (15.9.2026.)</a:t>
            </a:r>
          </a:p>
        </p:txBody>
      </p:sp>
    </p:spTree>
    <p:extLst>
      <p:ext uri="{BB962C8B-B14F-4D97-AF65-F5344CB8AC3E}">
        <p14:creationId xmlns:p14="http://schemas.microsoft.com/office/powerpoint/2010/main" val="81474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E7C7B8B-F285-1BB2-9AE8-0F21590C9A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708524"/>
              </p:ext>
            </p:extLst>
          </p:nvPr>
        </p:nvGraphicFramePr>
        <p:xfrm>
          <a:off x="1332129" y="867410"/>
          <a:ext cx="9909629" cy="5123180"/>
        </p:xfrm>
        <a:graphic>
          <a:graphicData uri="http://schemas.openxmlformats.org/drawingml/2006/table">
            <a:tbl>
              <a:tblPr/>
              <a:tblGrid>
                <a:gridCol w="4316307">
                  <a:extLst>
                    <a:ext uri="{9D8B030D-6E8A-4147-A177-3AD203B41FA5}">
                      <a16:colId xmlns:a16="http://schemas.microsoft.com/office/drawing/2014/main" val="1913871973"/>
                    </a:ext>
                  </a:extLst>
                </a:gridCol>
                <a:gridCol w="1966602">
                  <a:extLst>
                    <a:ext uri="{9D8B030D-6E8A-4147-A177-3AD203B41FA5}">
                      <a16:colId xmlns:a16="http://schemas.microsoft.com/office/drawing/2014/main" val="1206988396"/>
                    </a:ext>
                  </a:extLst>
                </a:gridCol>
                <a:gridCol w="1966602">
                  <a:extLst>
                    <a:ext uri="{9D8B030D-6E8A-4147-A177-3AD203B41FA5}">
                      <a16:colId xmlns:a16="http://schemas.microsoft.com/office/drawing/2014/main" val="1802989412"/>
                    </a:ext>
                  </a:extLst>
                </a:gridCol>
                <a:gridCol w="1660118">
                  <a:extLst>
                    <a:ext uri="{9D8B030D-6E8A-4147-A177-3AD203B41FA5}">
                      <a16:colId xmlns:a16="http://schemas.microsoft.com/office/drawing/2014/main" val="283364998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tis. eura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7805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VIII. 2026.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20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VIII. 2026.</a:t>
                      </a:r>
                      <a:br>
                        <a:rPr lang="hr-H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4156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Izvoz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16.306.759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17.849.862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109,5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73575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Države članice EU-a</a:t>
                      </a:r>
                    </a:p>
                  </a:txBody>
                  <a:tcPr marL="952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10.832.160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12.190.001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7538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Države nečlanice EU-a</a:t>
                      </a:r>
                    </a:p>
                  </a:txBody>
                  <a:tcPr marL="952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5.474.599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5.659.861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53721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Uvoz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29.971.579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31.154.974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103,9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74813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Države članice EU-a</a:t>
                      </a:r>
                    </a:p>
                  </a:txBody>
                  <a:tcPr marL="952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23.139.719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23.781.489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3956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Države nečlanice EU-a</a:t>
                      </a:r>
                    </a:p>
                  </a:txBody>
                  <a:tcPr marL="952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6.831.860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7.373.485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93204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Saldo robne razmjene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-13.664.820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-13.305.112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33431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Pokrivenost uvoza izvozom, %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54,4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57,3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95585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0295A99-F229-9EE3-AC67-DC4A0FA840CA}"/>
              </a:ext>
            </a:extLst>
          </p:cNvPr>
          <p:cNvSpPr txBox="1"/>
          <p:nvPr/>
        </p:nvSpPr>
        <p:spPr>
          <a:xfrm>
            <a:off x="1636894" y="225537"/>
            <a:ext cx="87380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Saldo robne razmjene Hrvatske s inozemstvom, </a:t>
            </a:r>
          </a:p>
          <a:p>
            <a:pPr algn="ctr"/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za prvih osam mjeseci 2026. </a:t>
            </a:r>
            <a:r>
              <a:rPr lang="hr-HR" sz="2400" dirty="0"/>
              <a:t>(prvi rezultati, podložno reviziji)</a:t>
            </a:r>
            <a:endParaRPr lang="hr-HR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5EB84B-D4B8-5BC6-B807-1D5F12A5B7DC}"/>
              </a:ext>
            </a:extLst>
          </p:cNvPr>
          <p:cNvSpPr txBox="1"/>
          <p:nvPr/>
        </p:nvSpPr>
        <p:spPr>
          <a:xfrm>
            <a:off x="1234158" y="6176046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DZS, https://podaci.dzs.hr/2026/hr/121065</a:t>
            </a:r>
          </a:p>
        </p:txBody>
      </p:sp>
    </p:spTree>
    <p:extLst>
      <p:ext uri="{BB962C8B-B14F-4D97-AF65-F5344CB8AC3E}">
        <p14:creationId xmlns:p14="http://schemas.microsoft.com/office/powerpoint/2010/main" val="3682152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7DC943-767C-CA9A-B69F-3AE8F8E641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731496"/>
              </p:ext>
            </p:extLst>
          </p:nvPr>
        </p:nvGraphicFramePr>
        <p:xfrm>
          <a:off x="500742" y="455295"/>
          <a:ext cx="11190515" cy="5825490"/>
        </p:xfrm>
        <a:graphic>
          <a:graphicData uri="http://schemas.openxmlformats.org/drawingml/2006/table">
            <a:tbl>
              <a:tblPr/>
              <a:tblGrid>
                <a:gridCol w="261258">
                  <a:extLst>
                    <a:ext uri="{9D8B030D-6E8A-4147-A177-3AD203B41FA5}">
                      <a16:colId xmlns:a16="http://schemas.microsoft.com/office/drawing/2014/main" val="575680151"/>
                    </a:ext>
                  </a:extLst>
                </a:gridCol>
                <a:gridCol w="792795">
                  <a:extLst>
                    <a:ext uri="{9D8B030D-6E8A-4147-A177-3AD203B41FA5}">
                      <a16:colId xmlns:a16="http://schemas.microsoft.com/office/drawing/2014/main" val="1222763694"/>
                    </a:ext>
                  </a:extLst>
                </a:gridCol>
                <a:gridCol w="2578057">
                  <a:extLst>
                    <a:ext uri="{9D8B030D-6E8A-4147-A177-3AD203B41FA5}">
                      <a16:colId xmlns:a16="http://schemas.microsoft.com/office/drawing/2014/main" val="4037343588"/>
                    </a:ext>
                  </a:extLst>
                </a:gridCol>
                <a:gridCol w="1188073">
                  <a:extLst>
                    <a:ext uri="{9D8B030D-6E8A-4147-A177-3AD203B41FA5}">
                      <a16:colId xmlns:a16="http://schemas.microsoft.com/office/drawing/2014/main" val="41947993"/>
                    </a:ext>
                  </a:extLst>
                </a:gridCol>
                <a:gridCol w="748725">
                  <a:extLst>
                    <a:ext uri="{9D8B030D-6E8A-4147-A177-3AD203B41FA5}">
                      <a16:colId xmlns:a16="http://schemas.microsoft.com/office/drawing/2014/main" val="1416660042"/>
                    </a:ext>
                  </a:extLst>
                </a:gridCol>
                <a:gridCol w="484608">
                  <a:extLst>
                    <a:ext uri="{9D8B030D-6E8A-4147-A177-3AD203B41FA5}">
                      <a16:colId xmlns:a16="http://schemas.microsoft.com/office/drawing/2014/main" val="831943921"/>
                    </a:ext>
                  </a:extLst>
                </a:gridCol>
                <a:gridCol w="657281">
                  <a:extLst>
                    <a:ext uri="{9D8B030D-6E8A-4147-A177-3AD203B41FA5}">
                      <a16:colId xmlns:a16="http://schemas.microsoft.com/office/drawing/2014/main" val="1113356884"/>
                    </a:ext>
                  </a:extLst>
                </a:gridCol>
                <a:gridCol w="757092">
                  <a:extLst>
                    <a:ext uri="{9D8B030D-6E8A-4147-A177-3AD203B41FA5}">
                      <a16:colId xmlns:a16="http://schemas.microsoft.com/office/drawing/2014/main" val="3136885935"/>
                    </a:ext>
                  </a:extLst>
                </a:gridCol>
                <a:gridCol w="1165442">
                  <a:extLst>
                    <a:ext uri="{9D8B030D-6E8A-4147-A177-3AD203B41FA5}">
                      <a16:colId xmlns:a16="http://schemas.microsoft.com/office/drawing/2014/main" val="2215012982"/>
                    </a:ext>
                  </a:extLst>
                </a:gridCol>
                <a:gridCol w="273406">
                  <a:extLst>
                    <a:ext uri="{9D8B030D-6E8A-4147-A177-3AD203B41FA5}">
                      <a16:colId xmlns:a16="http://schemas.microsoft.com/office/drawing/2014/main" val="3989457683"/>
                    </a:ext>
                  </a:extLst>
                </a:gridCol>
                <a:gridCol w="825093">
                  <a:extLst>
                    <a:ext uri="{9D8B030D-6E8A-4147-A177-3AD203B41FA5}">
                      <a16:colId xmlns:a16="http://schemas.microsoft.com/office/drawing/2014/main" val="3550600047"/>
                    </a:ext>
                  </a:extLst>
                </a:gridCol>
                <a:gridCol w="316796">
                  <a:extLst>
                    <a:ext uri="{9D8B030D-6E8A-4147-A177-3AD203B41FA5}">
                      <a16:colId xmlns:a16="http://schemas.microsoft.com/office/drawing/2014/main" val="3013100539"/>
                    </a:ext>
                  </a:extLst>
                </a:gridCol>
                <a:gridCol w="1141889">
                  <a:extLst>
                    <a:ext uri="{9D8B030D-6E8A-4147-A177-3AD203B41FA5}">
                      <a16:colId xmlns:a16="http://schemas.microsoft.com/office/drawing/2014/main" val="1508875347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tis. eura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48413"/>
                  </a:ext>
                </a:extLst>
              </a:tr>
              <a:tr h="184150">
                <a:tc rowSpan="2"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IZVOZ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UVOZ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77989"/>
                  </a:ext>
                </a:extLst>
              </a:tr>
              <a:tr h="457200">
                <a:tc gridSpan="3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b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b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87113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Ukupno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Ukupno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14.583.033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15.979.867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15.979.867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26.730.021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27.948.978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27.948.978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9519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Hrana i žive životinje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Hrana i žive životinje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1.742.326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1.758.232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1.758.232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3.311.093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3.189.185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3.189.185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33507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Pića i duhan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Pića i duhan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307.708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285.767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285.767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506.719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557.840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557.840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1830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Sirove materije, osim goriva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Sirove materije, osim goriva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889.594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1.015.746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1.015.746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426.120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407.241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407.241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37850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Mineralna goriva i maziva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Mineralna goriva i maziva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1.767.944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2.862.266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2.862.266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161,9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161,9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3.666.389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4.938.975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4.938.975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24522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Životinjska i biljna ulja i masti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Životinjska i biljna ulja i masti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53.673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60.097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60.097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102.807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95.789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95.789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60219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Kemijski proizvodi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Kemijski proizvodi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1.858.630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2.047.425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2.047.425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3.530.226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3.747.412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3.747.412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3813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Proizvodi svrstani prema materijalu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Proizvodi svrstani prema materijalu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2.333.401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2.285.259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2.285.259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4.047.749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4.163.611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4.163.611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23812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Strojevi i prijevozna sredstva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Strojevi i prijevozna sredstva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3.584.242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3.759.946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3.759.946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7.295.555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6.879.410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6.879.410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586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Razni gotovi proizvodi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Razni gotovi proizvodi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1.909.274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1.675.149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1.675.149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3.599.153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3.532.580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3.532.580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2601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Proizvodi i transakcije, d. n.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Proizvodi i transakcije, d. n.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62.716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117.123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117.123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211.592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363.808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363.808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0315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Neraspoređeno</a:t>
                      </a:r>
                    </a:p>
                  </a:txBody>
                  <a:tcPr marL="6350" marR="6350" marT="635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Neraspoređeno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73.523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112.856</a:t>
                      </a:r>
                    </a:p>
                  </a:txBody>
                  <a:tcPr marL="6350" marR="6350" marT="63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112.856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153,5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32.618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73.126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73.126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24786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F01127-D95E-EA42-AECC-D207A6051485}"/>
              </a:ext>
            </a:extLst>
          </p:cNvPr>
          <p:cNvSpPr txBox="1"/>
          <p:nvPr/>
        </p:nvSpPr>
        <p:spPr>
          <a:xfrm>
            <a:off x="2460171" y="193685"/>
            <a:ext cx="7662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Robni izvoz i uvoz Hrvatske po sektorima SMTK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EBD5A-95F9-43BE-21D8-9E7376A13575}"/>
              </a:ext>
            </a:extLst>
          </p:cNvPr>
          <p:cNvSpPr txBox="1"/>
          <p:nvPr/>
        </p:nvSpPr>
        <p:spPr>
          <a:xfrm>
            <a:off x="587827" y="6402705"/>
            <a:ext cx="9013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DZS, https://podaci.dzs.hr/2026/hr/121065</a:t>
            </a:r>
          </a:p>
        </p:txBody>
      </p:sp>
    </p:spTree>
    <p:extLst>
      <p:ext uri="{BB962C8B-B14F-4D97-AF65-F5344CB8AC3E}">
        <p14:creationId xmlns:p14="http://schemas.microsoft.com/office/powerpoint/2010/main" val="3230777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7221-F467-C927-9599-D028DD1C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FF606-AD80-6C2F-6D4E-0D38379B0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1114"/>
            <a:ext cx="10515600" cy="5861504"/>
          </a:xfrm>
        </p:spPr>
        <p:txBody>
          <a:bodyPr>
            <a:normAutofit fontScale="77500" lnSpcReduction="20000"/>
          </a:bodyPr>
          <a:lstStyle/>
          <a:p>
            <a:r>
              <a:rPr lang="hr-HR" dirty="0"/>
              <a:t>Gledano prema sektorima Standardne međunarodne trgovinske klasifikacije (SMTK), </a:t>
            </a:r>
            <a:r>
              <a:rPr lang="hr-HR" b="1" dirty="0"/>
              <a:t>u ukupnom rastu robnog izvoza </a:t>
            </a:r>
            <a:r>
              <a:rPr lang="hr-HR" dirty="0"/>
              <a:t>od 1.4 mlrd. eura </a:t>
            </a:r>
            <a:r>
              <a:rPr lang="hr-HR" u="sng" dirty="0"/>
              <a:t>u prvih sedam mjeseci 2026.</a:t>
            </a:r>
            <a:r>
              <a:rPr lang="hr-HR" dirty="0"/>
              <a:t>, </a:t>
            </a:r>
            <a:r>
              <a:rPr lang="hr-HR" b="1" dirty="0"/>
              <a:t>78,3 % rasta ukupnog robnog izvoza odnosi se na izvoz mineralnih goriva i maziva</a:t>
            </a:r>
            <a:r>
              <a:rPr lang="hr-HR" dirty="0"/>
              <a:t>, 13,6 %  na izvoz kemijskih proizvoda, 12,5 % na sektor izvoza strojeva i prijevoznih sredstava, a 9 % na izvoz sirove materije, osim goriva.</a:t>
            </a:r>
          </a:p>
          <a:p>
            <a:r>
              <a:rPr lang="hr-HR" dirty="0"/>
              <a:t>Gledano prema djelatnostima, </a:t>
            </a:r>
            <a:r>
              <a:rPr lang="hr-HR" b="1" dirty="0"/>
              <a:t>64 % rasta ukupnog robnog izvoza ostvareno je u djelatnosti rudarstva i vađenja</a:t>
            </a:r>
            <a:r>
              <a:rPr lang="hr-HR" dirty="0"/>
              <a:t>. </a:t>
            </a:r>
            <a:r>
              <a:rPr lang="hr-HR" b="1" dirty="0"/>
              <a:t>Udio rasta izvoza sveukupne prerađivačke industrije je 38,7 %, </a:t>
            </a:r>
            <a:r>
              <a:rPr lang="hr-HR" dirty="0"/>
              <a:t>a pojedinačno najveći udio u ukupnom rastu robnog izvoza bilježe djelatnostI: proizvodnje koksa i rafiniranih naftnih proizvoda (udio od 24,1 % u ukupnom rastu robnog izvoza), proizvodnja električne opreme (udio 17 %), proizvodnja kemikalija i kemijskih proizvoda (udio 13 %), dok je udio proizvodnje prehrambenih proizvoda 6,1 %, proizvodnje gotovih metalnih proizvoda 5 %, drva i proizvoda od drva 0,9 % te gume i plastike 0,5%,</a:t>
            </a:r>
          </a:p>
          <a:p>
            <a:r>
              <a:rPr lang="hr-HR" b="1" dirty="0"/>
              <a:t>Pad robnog izvoza bilježe</a:t>
            </a:r>
            <a:r>
              <a:rPr lang="hr-HR" dirty="0"/>
              <a:t>: proizvodnja duhanskih proizvoda, tekstila, odjeće, kože, papira, farmaceutskih proizvoda, gotovih metalnih proizvoda, strojeva i uređaja, namješaja, ... .</a:t>
            </a:r>
          </a:p>
          <a:p>
            <a:r>
              <a:rPr lang="hr-HR" b="1" dirty="0"/>
              <a:t>S obzirom na izvozna tržišta</a:t>
            </a:r>
            <a:r>
              <a:rPr lang="hr-HR" dirty="0"/>
              <a:t>, 36,6% </a:t>
            </a:r>
            <a:r>
              <a:rPr lang="hr-HR" b="1" dirty="0"/>
              <a:t>rasta ukupnog robnog izvoza </a:t>
            </a:r>
            <a:r>
              <a:rPr lang="hr-HR" dirty="0"/>
              <a:t>odnosi se na tržište Mađarske, 32,8% na tržište Slovačke, 16% na tržište BiH te 10% na tržište Slovenije. </a:t>
            </a:r>
          </a:p>
          <a:p>
            <a:r>
              <a:rPr lang="hr-HR" dirty="0"/>
              <a:t>Na tržištu Italije bilježi se skromni nominalni rast izvoza, dok </a:t>
            </a:r>
            <a:r>
              <a:rPr lang="hr-HR" b="1" dirty="0"/>
              <a:t>tržište Njemačke kao najveće izvozno tržište za hrvatski robni izvoz bilježi nominalni i realni pad</a:t>
            </a:r>
            <a:r>
              <a:rPr lang="hr-H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81517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B9395FB-1D7B-0036-80F4-79EC50B06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79100"/>
              </p:ext>
            </p:extLst>
          </p:nvPr>
        </p:nvGraphicFramePr>
        <p:xfrm>
          <a:off x="807357" y="483841"/>
          <a:ext cx="6464300" cy="5890318"/>
        </p:xfrm>
        <a:graphic>
          <a:graphicData uri="http://schemas.openxmlformats.org/drawingml/2006/table">
            <a:tbl>
              <a:tblPr/>
              <a:tblGrid>
                <a:gridCol w="3319505">
                  <a:extLst>
                    <a:ext uri="{9D8B030D-6E8A-4147-A177-3AD203B41FA5}">
                      <a16:colId xmlns:a16="http://schemas.microsoft.com/office/drawing/2014/main" val="1904712634"/>
                    </a:ext>
                  </a:extLst>
                </a:gridCol>
                <a:gridCol w="1048265">
                  <a:extLst>
                    <a:ext uri="{9D8B030D-6E8A-4147-A177-3AD203B41FA5}">
                      <a16:colId xmlns:a16="http://schemas.microsoft.com/office/drawing/2014/main" val="890083683"/>
                    </a:ext>
                  </a:extLst>
                </a:gridCol>
                <a:gridCol w="1048265">
                  <a:extLst>
                    <a:ext uri="{9D8B030D-6E8A-4147-A177-3AD203B41FA5}">
                      <a16:colId xmlns:a16="http://schemas.microsoft.com/office/drawing/2014/main" val="3836057510"/>
                    </a:ext>
                  </a:extLst>
                </a:gridCol>
                <a:gridCol w="1048265">
                  <a:extLst>
                    <a:ext uri="{9D8B030D-6E8A-4147-A177-3AD203B41FA5}">
                      <a16:colId xmlns:a16="http://schemas.microsoft.com/office/drawing/2014/main" val="868910604"/>
                    </a:ext>
                  </a:extLst>
                </a:gridCol>
              </a:tblGrid>
              <a:tr h="113456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Izvoz, u tis. eura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408852"/>
                  </a:ext>
                </a:extLst>
              </a:tr>
              <a:tr h="750260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038845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Ukupno robni izvoz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14.583.033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15.979.867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821275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 tome: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9.779.842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10.974.700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265954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Austrija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740.964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770.452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5290651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Francuska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362.351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324.464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445341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Italija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1.727.021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1.781.431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23743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Mađarska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672.164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1.184.005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176,1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775986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Njemačka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1.914.714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1.906.181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476820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Poljska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321.416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303.815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840258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Slovačka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346.314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804.073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232,2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047989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Slovenija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1.751.014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1.889.463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8127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Bosna i Hercegovina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1.555.488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1.778.313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210331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Srbija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761.458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694.328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578619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Kanada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112.727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38.437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343645"/>
                  </a:ext>
                </a:extLst>
              </a:tr>
              <a:tr h="315327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SAD</a:t>
                      </a:r>
                    </a:p>
                  </a:txBody>
                  <a:tcPr marL="19050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360.186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393.896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37109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3B0CE6-74A7-351E-B587-983E98CBF7B1}"/>
              </a:ext>
            </a:extLst>
          </p:cNvPr>
          <p:cNvSpPr txBox="1"/>
          <p:nvPr/>
        </p:nvSpPr>
        <p:spPr>
          <a:xfrm>
            <a:off x="7543799" y="468477"/>
            <a:ext cx="41801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i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Trendovi kretanja robnog izvoza na najvažnijim izvoznim tržištima u prvih sedam mjeseci 2026.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01DCBB-E1F6-8D88-0251-DA440E188D87}"/>
              </a:ext>
            </a:extLst>
          </p:cNvPr>
          <p:cNvSpPr txBox="1"/>
          <p:nvPr/>
        </p:nvSpPr>
        <p:spPr>
          <a:xfrm>
            <a:off x="7707085" y="5346790"/>
            <a:ext cx="35160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DZS, https://podaci.dzs.hr/2026/hr/121065</a:t>
            </a:r>
          </a:p>
        </p:txBody>
      </p:sp>
    </p:spTree>
    <p:extLst>
      <p:ext uri="{BB962C8B-B14F-4D97-AF65-F5344CB8AC3E}">
        <p14:creationId xmlns:p14="http://schemas.microsoft.com/office/powerpoint/2010/main" val="3266157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E6B1D43-31B2-E473-8FAF-DEEC82E51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803943"/>
              </p:ext>
            </p:extLst>
          </p:nvPr>
        </p:nvGraphicFramePr>
        <p:xfrm>
          <a:off x="859970" y="523263"/>
          <a:ext cx="10102852" cy="5838190"/>
        </p:xfrm>
        <a:graphic>
          <a:graphicData uri="http://schemas.openxmlformats.org/drawingml/2006/table">
            <a:tbl>
              <a:tblPr/>
              <a:tblGrid>
                <a:gridCol w="1167960">
                  <a:extLst>
                    <a:ext uri="{9D8B030D-6E8A-4147-A177-3AD203B41FA5}">
                      <a16:colId xmlns:a16="http://schemas.microsoft.com/office/drawing/2014/main" val="3857177632"/>
                    </a:ext>
                  </a:extLst>
                </a:gridCol>
                <a:gridCol w="408787">
                  <a:extLst>
                    <a:ext uri="{9D8B030D-6E8A-4147-A177-3AD203B41FA5}">
                      <a16:colId xmlns:a16="http://schemas.microsoft.com/office/drawing/2014/main" val="3941988330"/>
                    </a:ext>
                  </a:extLst>
                </a:gridCol>
                <a:gridCol w="3834801">
                  <a:extLst>
                    <a:ext uri="{9D8B030D-6E8A-4147-A177-3AD203B41FA5}">
                      <a16:colId xmlns:a16="http://schemas.microsoft.com/office/drawing/2014/main" val="3126649065"/>
                    </a:ext>
                  </a:extLst>
                </a:gridCol>
                <a:gridCol w="1167960">
                  <a:extLst>
                    <a:ext uri="{9D8B030D-6E8A-4147-A177-3AD203B41FA5}">
                      <a16:colId xmlns:a16="http://schemas.microsoft.com/office/drawing/2014/main" val="70503118"/>
                    </a:ext>
                  </a:extLst>
                </a:gridCol>
                <a:gridCol w="1265289">
                  <a:extLst>
                    <a:ext uri="{9D8B030D-6E8A-4147-A177-3AD203B41FA5}">
                      <a16:colId xmlns:a16="http://schemas.microsoft.com/office/drawing/2014/main" val="1676714250"/>
                    </a:ext>
                  </a:extLst>
                </a:gridCol>
                <a:gridCol w="1265289">
                  <a:extLst>
                    <a:ext uri="{9D8B030D-6E8A-4147-A177-3AD203B41FA5}">
                      <a16:colId xmlns:a16="http://schemas.microsoft.com/office/drawing/2014/main" val="737445338"/>
                    </a:ext>
                  </a:extLst>
                </a:gridCol>
                <a:gridCol w="992766">
                  <a:extLst>
                    <a:ext uri="{9D8B030D-6E8A-4147-A177-3AD203B41FA5}">
                      <a16:colId xmlns:a16="http://schemas.microsoft.com/office/drawing/2014/main" val="4061111906"/>
                    </a:ext>
                  </a:extLst>
                </a:gridCol>
              </a:tblGrid>
              <a:tr h="184150">
                <a:tc rowSpan="2"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Izvoz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0276025"/>
                  </a:ext>
                </a:extLst>
              </a:tr>
              <a:tr h="438150">
                <a:tc gridSpan="3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Promjena u tis. eura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5673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Ukupno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14.583.033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15.979.867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1.396.834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2968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Poljoprivreda, šumarstvo i ribarstvo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749.657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721.202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-28.455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6744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 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Rudarstvo i vađenje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487.504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1.380.432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283,2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892.928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87276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 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Prerađivačka industrija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12.591.417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13.131.650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540.233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1863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prehrambenih proizvoda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1.212.187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1.298.350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107,1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86.163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40254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pića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181.274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189.814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8.540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5196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duhanskih proizvoda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136.186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102.534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-33.652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73458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tekstila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123.410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109.193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-14.217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4598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odjeće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618.341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515.783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-102.558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0946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kože i srodnih proizvoda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303.214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277.942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-25.272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81337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Prerada drva i proizvoda od drva i pluta, osim namještaja; proizvodnja proizvoda od slame i pletarskih materijala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657.448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669.388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11.940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4613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papira i proizvoda od papira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259.801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215.875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-43.926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775901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Tiskanje i umnožavanje snimljenih zapisa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1.688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9802623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koksa i rafiniranih naftnih proizvoda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920.107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1.256.406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136,5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336.299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30477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kemikalija i kemijskih proizvoda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910.538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1.092.672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120,0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182.134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54042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8B6DB35-08F6-AF92-A344-26524C637E1D}"/>
              </a:ext>
            </a:extLst>
          </p:cNvPr>
          <p:cNvSpPr txBox="1"/>
          <p:nvPr/>
        </p:nvSpPr>
        <p:spPr>
          <a:xfrm>
            <a:off x="859970" y="496547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Robni izvoz Hrvatske prema djelatnostima </a:t>
            </a:r>
            <a:r>
              <a:rPr kumimoji="0" lang="hr-HR" sz="20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(NKD 2007.)</a:t>
            </a:r>
            <a:endParaRPr kumimoji="0" lang="hr-HR" sz="3200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191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9E59A6-561D-A5D7-19AE-86A9974E6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638054"/>
              </p:ext>
            </p:extLst>
          </p:nvPr>
        </p:nvGraphicFramePr>
        <p:xfrm>
          <a:off x="767010" y="67091"/>
          <a:ext cx="11272589" cy="6747366"/>
        </p:xfrm>
        <a:graphic>
          <a:graphicData uri="http://schemas.openxmlformats.org/drawingml/2006/table">
            <a:tbl>
              <a:tblPr/>
              <a:tblGrid>
                <a:gridCol w="1303190">
                  <a:extLst>
                    <a:ext uri="{9D8B030D-6E8A-4147-A177-3AD203B41FA5}">
                      <a16:colId xmlns:a16="http://schemas.microsoft.com/office/drawing/2014/main" val="800150773"/>
                    </a:ext>
                  </a:extLst>
                </a:gridCol>
                <a:gridCol w="456117">
                  <a:extLst>
                    <a:ext uri="{9D8B030D-6E8A-4147-A177-3AD203B41FA5}">
                      <a16:colId xmlns:a16="http://schemas.microsoft.com/office/drawing/2014/main" val="2003503161"/>
                    </a:ext>
                  </a:extLst>
                </a:gridCol>
                <a:gridCol w="4278806">
                  <a:extLst>
                    <a:ext uri="{9D8B030D-6E8A-4147-A177-3AD203B41FA5}">
                      <a16:colId xmlns:a16="http://schemas.microsoft.com/office/drawing/2014/main" val="1078764836"/>
                    </a:ext>
                  </a:extLst>
                </a:gridCol>
                <a:gridCol w="1303190">
                  <a:extLst>
                    <a:ext uri="{9D8B030D-6E8A-4147-A177-3AD203B41FA5}">
                      <a16:colId xmlns:a16="http://schemas.microsoft.com/office/drawing/2014/main" val="3386648492"/>
                    </a:ext>
                  </a:extLst>
                </a:gridCol>
                <a:gridCol w="1411788">
                  <a:extLst>
                    <a:ext uri="{9D8B030D-6E8A-4147-A177-3AD203B41FA5}">
                      <a16:colId xmlns:a16="http://schemas.microsoft.com/office/drawing/2014/main" val="1950260415"/>
                    </a:ext>
                  </a:extLst>
                </a:gridCol>
                <a:gridCol w="1411788">
                  <a:extLst>
                    <a:ext uri="{9D8B030D-6E8A-4147-A177-3AD203B41FA5}">
                      <a16:colId xmlns:a16="http://schemas.microsoft.com/office/drawing/2014/main" val="181680859"/>
                    </a:ext>
                  </a:extLst>
                </a:gridCol>
                <a:gridCol w="1107710">
                  <a:extLst>
                    <a:ext uri="{9D8B030D-6E8A-4147-A177-3AD203B41FA5}">
                      <a16:colId xmlns:a16="http://schemas.microsoft.com/office/drawing/2014/main" val="585645547"/>
                    </a:ext>
                  </a:extLst>
                </a:gridCol>
              </a:tblGrid>
              <a:tr h="159531">
                <a:tc rowSpan="2"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kumimoji="0" lang="hr-HR" sz="3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rPr>
                        <a:t>nastavak</a:t>
                      </a:r>
                      <a:r>
                        <a:rPr lang="hr-HR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hr-HR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hr-HR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501" marR="5501" marT="550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Izvoz </a:t>
                      </a:r>
                    </a:p>
                  </a:txBody>
                  <a:tcPr marL="5501" marR="5501" marT="5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809254"/>
                  </a:ext>
                </a:extLst>
              </a:tr>
              <a:tr h="379573">
                <a:tc gridSpan="3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5501" marR="5501" marT="5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</a:p>
                  </a:txBody>
                  <a:tcPr marL="5501" marR="5501" marT="5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indeksi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VII. 2025.</a:t>
                      </a:r>
                    </a:p>
                  </a:txBody>
                  <a:tcPr marL="5501" marR="5501" marT="5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Promjena u tis. eura</a:t>
                      </a:r>
                    </a:p>
                  </a:txBody>
                  <a:tcPr marL="5501" marR="5501" marT="55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041685"/>
                  </a:ext>
                </a:extLst>
              </a:tr>
              <a:tr h="25304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osnovnih farmaceutskih proizvoda i farmaceutskih pripravaka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763.138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753.856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98,8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-9.282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532905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proizvoda od gume i plastike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483.872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491.452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101,6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7.580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28383"/>
                  </a:ext>
                </a:extLst>
              </a:tr>
              <a:tr h="25304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ostalih nemetalnih min. proizvoda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513.479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522.289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8.810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20015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metala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609.064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678.700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111,4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69.636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230885"/>
                  </a:ext>
                </a:extLst>
              </a:tr>
              <a:tr h="25304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gotovih metalnih proizvoda, osim strojeva i opreme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931.364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799.623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85,9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-131.741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703983"/>
                  </a:ext>
                </a:extLst>
              </a:tr>
              <a:tr h="25304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računala te elektroničkih i optičkih proizvoda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342.149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347.242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101,5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5.093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376986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električne opreme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1.341.354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1.582.134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118,0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240.780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425247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strojeva i uređaja, d. n.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838.650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829.022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98,9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-9.628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8736407"/>
                  </a:ext>
                </a:extLst>
              </a:tr>
              <a:tr h="25304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motornih vozila, prikolica i poluprikolica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624.682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626.913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100,4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2.231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6878932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ostalih prijevoznih sredstava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504.257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455.570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90,3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-48.687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902199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Proizvodnja namještaja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136.272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130.387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95,7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-5.885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9394448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Ostala prerađivačka industrija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178.888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184.817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103,3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5.929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413571"/>
                  </a:ext>
                </a:extLst>
              </a:tr>
              <a:tr h="25304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Opskrba električnom energijom, plinom, parom i klimatizacija 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409.791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287.108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70,1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-122.683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671784"/>
                  </a:ext>
                </a:extLst>
              </a:tr>
              <a:tr h="37957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Opskrba vodom; uklanjanje otpadnih voda, gospodarenje otpadom te djelatnosti sanacije okoliša 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225.478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301.204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133,6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75.726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505063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Informacije i komunikacije 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44.669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44.798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100,3</a:t>
                      </a: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250177"/>
                  </a:ext>
                </a:extLst>
              </a:tr>
              <a:tr h="15953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Neraspoređeno i ostalo  </a:t>
                      </a: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01" marR="5501" marT="55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501" marR="5501" marT="550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121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0F0AC61-EDEF-6010-1FF4-C824DE86777E}"/>
              </a:ext>
            </a:extLst>
          </p:cNvPr>
          <p:cNvSpPr txBox="1"/>
          <p:nvPr/>
        </p:nvSpPr>
        <p:spPr>
          <a:xfrm>
            <a:off x="2797626" y="197847"/>
            <a:ext cx="32983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 podataka: DZS, https://podaci.dzs.hr/2026/hr/121065</a:t>
            </a:r>
          </a:p>
        </p:txBody>
      </p:sp>
    </p:spTree>
    <p:extLst>
      <p:ext uri="{BB962C8B-B14F-4D97-AF65-F5344CB8AC3E}">
        <p14:creationId xmlns:p14="http://schemas.microsoft.com/office/powerpoint/2010/main" val="20113597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D99D11-68F4-7C4B-9D0D-94A2066DD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091415"/>
              </p:ext>
            </p:extLst>
          </p:nvPr>
        </p:nvGraphicFramePr>
        <p:xfrm>
          <a:off x="849993" y="643505"/>
          <a:ext cx="10612666" cy="5392420"/>
        </p:xfrm>
        <a:graphic>
          <a:graphicData uri="http://schemas.openxmlformats.org/drawingml/2006/table">
            <a:tbl>
              <a:tblPr/>
              <a:tblGrid>
                <a:gridCol w="3708638">
                  <a:extLst>
                    <a:ext uri="{9D8B030D-6E8A-4147-A177-3AD203B41FA5}">
                      <a16:colId xmlns:a16="http://schemas.microsoft.com/office/drawing/2014/main" val="2357161733"/>
                    </a:ext>
                  </a:extLst>
                </a:gridCol>
                <a:gridCol w="976829">
                  <a:extLst>
                    <a:ext uri="{9D8B030D-6E8A-4147-A177-3AD203B41FA5}">
                      <a16:colId xmlns:a16="http://schemas.microsoft.com/office/drawing/2014/main" val="3796826598"/>
                    </a:ext>
                  </a:extLst>
                </a:gridCol>
                <a:gridCol w="976829">
                  <a:extLst>
                    <a:ext uri="{9D8B030D-6E8A-4147-A177-3AD203B41FA5}">
                      <a16:colId xmlns:a16="http://schemas.microsoft.com/office/drawing/2014/main" val="2401711491"/>
                    </a:ext>
                  </a:extLst>
                </a:gridCol>
                <a:gridCol w="976829">
                  <a:extLst>
                    <a:ext uri="{9D8B030D-6E8A-4147-A177-3AD203B41FA5}">
                      <a16:colId xmlns:a16="http://schemas.microsoft.com/office/drawing/2014/main" val="4151891692"/>
                    </a:ext>
                  </a:extLst>
                </a:gridCol>
                <a:gridCol w="976829">
                  <a:extLst>
                    <a:ext uri="{9D8B030D-6E8A-4147-A177-3AD203B41FA5}">
                      <a16:colId xmlns:a16="http://schemas.microsoft.com/office/drawing/2014/main" val="937723488"/>
                    </a:ext>
                  </a:extLst>
                </a:gridCol>
                <a:gridCol w="976829">
                  <a:extLst>
                    <a:ext uri="{9D8B030D-6E8A-4147-A177-3AD203B41FA5}">
                      <a16:colId xmlns:a16="http://schemas.microsoft.com/office/drawing/2014/main" val="12934211"/>
                    </a:ext>
                  </a:extLst>
                </a:gridCol>
                <a:gridCol w="976829">
                  <a:extLst>
                    <a:ext uri="{9D8B030D-6E8A-4147-A177-3AD203B41FA5}">
                      <a16:colId xmlns:a16="http://schemas.microsoft.com/office/drawing/2014/main" val="3718346140"/>
                    </a:ext>
                  </a:extLst>
                </a:gridCol>
                <a:gridCol w="1043054">
                  <a:extLst>
                    <a:ext uri="{9D8B030D-6E8A-4147-A177-3AD203B41FA5}">
                      <a16:colId xmlns:a16="http://schemas.microsoft.com/office/drawing/2014/main" val="2558061436"/>
                    </a:ext>
                  </a:extLst>
                </a:gridCol>
              </a:tblGrid>
              <a:tr h="190500"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"/>
                        </a:rPr>
                        <a:t>INDUSTRIJSKA PROIZVODNJA U HRVATSKOJ – GODIŠNJE STOPE PROMJENA IZRAČUNANE IZ KALENDARSKI PRILAGOĐENIH INDEKSA U KOLOVOZU 2026.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9353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68641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IV.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IV.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VIII. 2026.</a:t>
                      </a:r>
                      <a:b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hr-HR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VIII. 2026.</a:t>
                      </a:r>
                      <a:b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I. – VIII. 2025.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26553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Ukupno industrija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0573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Prema GIG-u 2009.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5670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AI Intermedijarni proizvodi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5347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AE Energija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9662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BB Kapitalni proizvodi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63746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CD Trajni proizvodi za široku potrošnju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959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CN Netrajni proizvodi za široku potrošnju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5672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Prema područjima i odjeljcima NKD-a 2007.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hr-H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2866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 Rudarstvo i vađenje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0057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 Prerađivačka industrija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777305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 Opskrba električnom energijom, plinom, parom i klimatizacija</a:t>
                      </a:r>
                    </a:p>
                  </a:txBody>
                  <a:tcPr marL="952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13,4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hr-H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6350" marR="6350" marT="635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66692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0680EA4-45B6-932F-299E-939EB2A551E8}"/>
              </a:ext>
            </a:extLst>
          </p:cNvPr>
          <p:cNvSpPr txBox="1"/>
          <p:nvPr/>
        </p:nvSpPr>
        <p:spPr>
          <a:xfrm>
            <a:off x="696686" y="621449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Izvor: DZS, https://podaci.dzs.hr/2026/hr/120999</a:t>
            </a:r>
          </a:p>
        </p:txBody>
      </p:sp>
    </p:spTree>
    <p:extLst>
      <p:ext uri="{BB962C8B-B14F-4D97-AF65-F5344CB8AC3E}">
        <p14:creationId xmlns:p14="http://schemas.microsoft.com/office/powerpoint/2010/main" val="1341391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5B039-6362-4A5A-9501-4CE63013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Hvala na pozornosti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9132-61F0-1749-6F12-27A38DE8D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3387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4100</Words>
  <Application>Microsoft Office PowerPoint</Application>
  <PresentationFormat>Widescreen</PresentationFormat>
  <Paragraphs>975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Arial </vt:lpstr>
      <vt:lpstr>Calibri</vt:lpstr>
      <vt:lpstr>Calibri Light</vt:lpstr>
      <vt:lpstr>GT America</vt:lpstr>
      <vt:lpstr>Life L2</vt:lpstr>
      <vt:lpstr>Office Theme</vt:lpstr>
      <vt:lpstr>Makroekonomsko okruženje i izvoz</vt:lpstr>
      <vt:lpstr>Globalni rast realnog BDP-a</vt:lpstr>
      <vt:lpstr>Umjetna inteligencija i produktivnost</vt:lpstr>
      <vt:lpstr> </vt:lpstr>
      <vt:lpstr>PowerPoint Presentation</vt:lpstr>
      <vt:lpstr>PowerPoint Presentation</vt:lpstr>
      <vt:lpstr>Svjetska trgovina</vt:lpstr>
      <vt:lpstr>PowerPoint Presentation</vt:lpstr>
      <vt:lpstr>Globalna trgovina robom i uslugama</vt:lpstr>
      <vt:lpstr>PowerPoint Presentation</vt:lpstr>
      <vt:lpstr>PowerPoint Presentation</vt:lpstr>
      <vt:lpstr>Rizici na tržištu državnog duga i efekt zaraze</vt:lpstr>
      <vt:lpstr>Struktura financiranja javnog duga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Hvala na pozornosti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Marijana Ivanov</dc:creator>
  <cp:lastModifiedBy>Marina Kralj Miliša</cp:lastModifiedBy>
  <cp:revision>2</cp:revision>
  <dcterms:created xsi:type="dcterms:W3CDTF">2026-10-17T04:56:26Z</dcterms:created>
  <dcterms:modified xsi:type="dcterms:W3CDTF">2026-10-27T17:25:48Z</dcterms:modified>
</cp:coreProperties>
</file>